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84" r:id="rId3"/>
    <p:sldId id="328" r:id="rId4"/>
    <p:sldId id="306" r:id="rId5"/>
    <p:sldId id="329" r:id="rId6"/>
    <p:sldId id="343" r:id="rId7"/>
    <p:sldId id="344" r:id="rId8"/>
    <p:sldId id="345" r:id="rId9"/>
    <p:sldId id="346" r:id="rId10"/>
    <p:sldId id="347" r:id="rId11"/>
    <p:sldId id="348" r:id="rId12"/>
    <p:sldId id="349" r:id="rId13"/>
    <p:sldId id="364" r:id="rId14"/>
    <p:sldId id="350" r:id="rId15"/>
    <p:sldId id="351" r:id="rId16"/>
    <p:sldId id="352" r:id="rId17"/>
    <p:sldId id="353" r:id="rId18"/>
    <p:sldId id="354" r:id="rId19"/>
    <p:sldId id="366" r:id="rId20"/>
    <p:sldId id="356" r:id="rId21"/>
    <p:sldId id="357" r:id="rId22"/>
    <p:sldId id="365" r:id="rId23"/>
    <p:sldId id="358" r:id="rId24"/>
    <p:sldId id="359" r:id="rId25"/>
    <p:sldId id="360" r:id="rId26"/>
    <p:sldId id="361" r:id="rId27"/>
    <p:sldId id="363" r:id="rId28"/>
    <p:sldId id="362" r:id="rId29"/>
    <p:sldId id="313" r:id="rId3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46C0A"/>
    <a:srgbClr val="77AFFF"/>
    <a:srgbClr val="FFB900"/>
    <a:srgbClr val="7F7F7F"/>
    <a:srgbClr val="BBD7FF"/>
    <a:srgbClr val="007233"/>
    <a:srgbClr val="002050"/>
    <a:srgbClr val="DC3C00"/>
    <a:srgbClr val="F44A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89029" autoAdjust="0"/>
  </p:normalViewPr>
  <p:slideViewPr>
    <p:cSldViewPr>
      <p:cViewPr varScale="1">
        <p:scale>
          <a:sx n="107" d="100"/>
          <a:sy n="107" d="100"/>
        </p:scale>
        <p:origin x="120" y="45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285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页脚占位符 5"/>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Tree>
    <p:extLst>
      <p:ext uri="{BB962C8B-B14F-4D97-AF65-F5344CB8AC3E}">
        <p14:creationId xmlns:p14="http://schemas.microsoft.com/office/powerpoint/2010/main" val="35941564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A0CA9C-FEA2-4169-914C-CDBCD04A58A3}" type="datetimeFigureOut">
              <a:rPr lang="zh-CN" altLang="en-US" smtClean="0"/>
              <a:pPr/>
              <a:t>2018/1/24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7AA1EE-F367-4F4C-B8B4-CC042C714722}" type="slidenum">
              <a:rPr lang="zh-CN" altLang="en-US" smtClean="0"/>
              <a:pPr/>
              <a:t>‹#›</a:t>
            </a:fld>
            <a:endParaRPr lang="zh-CN" altLang="en-US"/>
          </a:p>
        </p:txBody>
      </p:sp>
    </p:spTree>
    <p:extLst>
      <p:ext uri="{BB962C8B-B14F-4D97-AF65-F5344CB8AC3E}">
        <p14:creationId xmlns:p14="http://schemas.microsoft.com/office/powerpoint/2010/main" val="26676680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7AA1EE-F367-4F4C-B8B4-CC042C714722}" type="slidenum">
              <a:rPr lang="zh-CN" altLang="en-US" smtClean="0"/>
              <a:pPr/>
              <a:t>1</a:t>
            </a:fld>
            <a:endParaRPr lang="zh-CN" altLang="en-US"/>
          </a:p>
        </p:txBody>
      </p:sp>
    </p:spTree>
    <p:extLst>
      <p:ext uri="{BB962C8B-B14F-4D97-AF65-F5344CB8AC3E}">
        <p14:creationId xmlns:p14="http://schemas.microsoft.com/office/powerpoint/2010/main" val="580295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7AA1EE-F367-4F4C-B8B4-CC042C714722}" type="slidenum">
              <a:rPr lang="zh-CN" altLang="en-US" smtClean="0"/>
              <a:pPr/>
              <a:t>14</a:t>
            </a:fld>
            <a:endParaRPr lang="zh-CN" altLang="en-US"/>
          </a:p>
        </p:txBody>
      </p:sp>
    </p:spTree>
    <p:extLst>
      <p:ext uri="{BB962C8B-B14F-4D97-AF65-F5344CB8AC3E}">
        <p14:creationId xmlns:p14="http://schemas.microsoft.com/office/powerpoint/2010/main" val="305155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7AA1EE-F367-4F4C-B8B4-CC042C714722}" type="slidenum">
              <a:rPr lang="zh-CN" altLang="en-US" smtClean="0"/>
              <a:pPr/>
              <a:t>21</a:t>
            </a:fld>
            <a:endParaRPr lang="zh-CN" altLang="en-US"/>
          </a:p>
        </p:txBody>
      </p:sp>
    </p:spTree>
    <p:extLst>
      <p:ext uri="{BB962C8B-B14F-4D97-AF65-F5344CB8AC3E}">
        <p14:creationId xmlns:p14="http://schemas.microsoft.com/office/powerpoint/2010/main" val="1856603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1714480" y="1000114"/>
            <a:ext cx="7020000" cy="1857388"/>
          </a:xfrm>
        </p:spPr>
        <p:txBody>
          <a:bodyPr lIns="144000" rIns="144000"/>
          <a:lstStyle>
            <a:lvl1pPr>
              <a:lnSpc>
                <a:spcPts val="2000"/>
              </a:lnSpc>
              <a:defRPr sz="1600" b="0" i="0" kern="2200" cap="all" spc="0" baseline="0">
                <a:solidFill>
                  <a:schemeClr val="accent1"/>
                </a:solidFill>
                <a:latin typeface="Arial"/>
                <a:cs typeface="Arial"/>
              </a:defRPr>
            </a:lvl1pPr>
            <a:lvl2pPr>
              <a:defRPr spc="-50">
                <a:latin typeface="Fedra Sans Std Light"/>
                <a:cs typeface="Fedra Sans Std Light"/>
              </a:defRPr>
            </a:lvl2pPr>
            <a:lvl3pPr>
              <a:defRPr spc="-50">
                <a:latin typeface="Fedra Sans Std Light"/>
                <a:cs typeface="Fedra Sans Std Light"/>
              </a:defRPr>
            </a:lvl3pPr>
            <a:lvl4pPr>
              <a:defRPr spc="-50">
                <a:latin typeface="Fedra Sans Std Light"/>
                <a:cs typeface="Fedra Sans Std Light"/>
              </a:defRPr>
            </a:lvl4pPr>
            <a:lvl5pPr>
              <a:lnSpc>
                <a:spcPts val="1600"/>
              </a:lnSpc>
              <a:spcAft>
                <a:spcPts val="400"/>
              </a:spcAft>
              <a:defRPr spc="-50">
                <a:latin typeface="Fedra Sans Std Light"/>
                <a:cs typeface="Fedra Sans Std Light"/>
              </a:defRPr>
            </a:lvl5pPr>
          </a:lstStyle>
          <a:p>
            <a:pPr lvl="0"/>
            <a:r>
              <a:rPr lang="en-US" dirty="0" smtClean="0"/>
              <a:t>Image area: To place an image, drag and drop selected content directly into the image area box, or by</a:t>
            </a:r>
            <a:r>
              <a:rPr lang="zh-CN" altLang="en-US" dirty="0" smtClean="0"/>
              <a:t> </a:t>
            </a:r>
            <a:r>
              <a:rPr lang="en-US" dirty="0" smtClean="0"/>
              <a:t>accessing</a:t>
            </a:r>
            <a:r>
              <a:rPr lang="zh-CN" altLang="en-US" dirty="0" smtClean="0"/>
              <a:t> </a:t>
            </a:r>
            <a:r>
              <a:rPr lang="en-US" dirty="0" smtClean="0"/>
              <a:t>the insert drop down menu</a:t>
            </a:r>
            <a:endParaRPr lang="en-US" altLang="zh-CN" dirty="0" smtClean="0"/>
          </a:p>
        </p:txBody>
      </p:sp>
      <p:sp>
        <p:nvSpPr>
          <p:cNvPr id="10" name="Content Placeholder 2"/>
          <p:cNvSpPr>
            <a:spLocks noGrp="1"/>
          </p:cNvSpPr>
          <p:nvPr>
            <p:ph idx="16" hasCustomPrompt="1"/>
          </p:nvPr>
        </p:nvSpPr>
        <p:spPr>
          <a:xfrm>
            <a:off x="1714480" y="2928940"/>
            <a:ext cx="7020000" cy="714380"/>
          </a:xfrm>
          <a:solidFill>
            <a:schemeClr val="accent1"/>
          </a:solidFill>
        </p:spPr>
        <p:txBody>
          <a:bodyPr lIns="144000" tIns="72000" rIns="144000" bIns="72000"/>
          <a:lstStyle>
            <a:lvl1pPr>
              <a:lnSpc>
                <a:spcPts val="3200"/>
              </a:lnSpc>
              <a:defRPr sz="2800" b="0" i="0" kern="1200" cap="all" spc="0" baseline="0">
                <a:solidFill>
                  <a:schemeClr val="bg1"/>
                </a:solidFill>
                <a:latin typeface="Arial"/>
                <a:cs typeface="Arial"/>
              </a:defRPr>
            </a:lvl1pPr>
            <a:lvl2pPr>
              <a:defRPr spc="-50">
                <a:latin typeface="Fedra Sans Std Light"/>
                <a:cs typeface="Fedra Sans Std Light"/>
              </a:defRPr>
            </a:lvl2pPr>
            <a:lvl3pPr>
              <a:defRPr spc="-50">
                <a:latin typeface="Fedra Sans Std Light"/>
                <a:cs typeface="Fedra Sans Std Light"/>
              </a:defRPr>
            </a:lvl3pPr>
            <a:lvl4pPr>
              <a:defRPr spc="-50">
                <a:latin typeface="Fedra Sans Std Light"/>
                <a:cs typeface="Fedra Sans Std Light"/>
              </a:defRPr>
            </a:lvl4pPr>
            <a:lvl5pPr>
              <a:lnSpc>
                <a:spcPts val="1600"/>
              </a:lnSpc>
              <a:spcAft>
                <a:spcPts val="400"/>
              </a:spcAft>
              <a:defRPr spc="-50">
                <a:latin typeface="Fedra Sans Std Light"/>
                <a:cs typeface="Fedra Sans Std Light"/>
              </a:defRPr>
            </a:lvl5pPr>
          </a:lstStyle>
          <a:p>
            <a:pPr lvl="0"/>
            <a:r>
              <a:rPr lang="en-US" altLang="zh-CN" dirty="0" smtClean="0"/>
              <a:t>presentation</a:t>
            </a:r>
            <a:r>
              <a:rPr lang="zh-CN" altLang="en-US" dirty="0" smtClean="0"/>
              <a:t> </a:t>
            </a:r>
            <a:r>
              <a:rPr lang="en-US" altLang="zh-CN" dirty="0" smtClean="0"/>
              <a:t>title</a:t>
            </a:r>
          </a:p>
        </p:txBody>
      </p:sp>
      <p:sp>
        <p:nvSpPr>
          <p:cNvPr id="11" name="Content Placeholder 2"/>
          <p:cNvSpPr>
            <a:spLocks noGrp="1"/>
          </p:cNvSpPr>
          <p:nvPr>
            <p:ph idx="10"/>
          </p:nvPr>
        </p:nvSpPr>
        <p:spPr>
          <a:xfrm>
            <a:off x="1714480" y="3714758"/>
            <a:ext cx="7020000" cy="1080000"/>
          </a:xfrm>
        </p:spPr>
        <p:txBody>
          <a:bodyPr lIns="144000" rIns="144000"/>
          <a:lstStyle>
            <a:lvl1pPr>
              <a:lnSpc>
                <a:spcPts val="2000"/>
              </a:lnSpc>
              <a:defRPr sz="1600" b="1" i="0" kern="1200" cap="all" spc="0">
                <a:solidFill>
                  <a:schemeClr val="accent1"/>
                </a:solidFill>
                <a:latin typeface="Arial"/>
                <a:cs typeface="Arial"/>
              </a:defRPr>
            </a:lvl1pPr>
            <a:lvl2pPr>
              <a:defRPr spc="-50">
                <a:latin typeface="Fedra Sans Std Light"/>
                <a:cs typeface="Fedra Sans Std Light"/>
              </a:defRPr>
            </a:lvl2pPr>
            <a:lvl3pPr>
              <a:defRPr spc="-50">
                <a:latin typeface="Fedra Sans Std Light"/>
                <a:cs typeface="Fedra Sans Std Light"/>
              </a:defRPr>
            </a:lvl3pPr>
            <a:lvl4pPr>
              <a:defRPr spc="-50">
                <a:latin typeface="Fedra Sans Std Light"/>
                <a:cs typeface="Fedra Sans Std Light"/>
              </a:defRPr>
            </a:lvl4pPr>
            <a:lvl5pPr>
              <a:lnSpc>
                <a:spcPts val="1600"/>
              </a:lnSpc>
              <a:spcAft>
                <a:spcPts val="400"/>
              </a:spcAft>
              <a:defRPr spc="-50">
                <a:latin typeface="Fedra Sans Std Light"/>
                <a:cs typeface="Fedra Sans Std Light"/>
              </a:defRPr>
            </a:lvl5pPr>
          </a:lstStyle>
          <a:p>
            <a:pPr lvl="0"/>
            <a:r>
              <a:rPr lang="en-US" altLang="zh-CN" dirty="0" smtClean="0"/>
              <a:t>Click to edit Master text styles</a:t>
            </a:r>
          </a:p>
        </p:txBody>
      </p:sp>
      <p:sp>
        <p:nvSpPr>
          <p:cNvPr id="12" name="Rectangle 9"/>
          <p:cNvSpPr/>
          <p:nvPr userDrawn="1"/>
        </p:nvSpPr>
        <p:spPr>
          <a:xfrm>
            <a:off x="1714480" y="4841248"/>
            <a:ext cx="784830" cy="230832"/>
          </a:xfrm>
          <a:prstGeom prst="rect">
            <a:avLst/>
          </a:prstGeom>
        </p:spPr>
        <p:txBody>
          <a:bodyPr wrap="none" lIns="0">
            <a:spAutoFit/>
          </a:bodyPr>
          <a:lstStyle/>
          <a:p>
            <a:pPr lvl="0"/>
            <a:r>
              <a:rPr lang="en-US" altLang="zh-CN" sz="900" b="1" i="0" dirty="0" smtClean="0">
                <a:solidFill>
                  <a:schemeClr val="accent1"/>
                </a:solidFill>
                <a:latin typeface="+mj-lt"/>
                <a:cs typeface="Whitney-Semibold"/>
              </a:rPr>
              <a:t>OPPLE.COM</a:t>
            </a:r>
            <a:endParaRPr lang="zh-CN" altLang="en-US" sz="900" b="1" i="0" dirty="0" smtClean="0">
              <a:solidFill>
                <a:schemeClr val="accent1"/>
              </a:solidFill>
              <a:latin typeface="+mj-lt"/>
              <a:cs typeface="Whitney-Semibold"/>
            </a:endParaRPr>
          </a:p>
        </p:txBody>
      </p:sp>
      <p:pic>
        <p:nvPicPr>
          <p:cNvPr id="13" name="Picture 2" descr="E:\work\2014 OPPLE  VI  Brief（中国区）\新建文件夹 (2)\3.jpg"/>
          <p:cNvPicPr>
            <a:picLocks noChangeAspect="1" noChangeArrowheads="1"/>
          </p:cNvPicPr>
          <p:nvPr userDrawn="1"/>
        </p:nvPicPr>
        <p:blipFill>
          <a:blip r:embed="rId2"/>
          <a:srcRect/>
          <a:stretch>
            <a:fillRect/>
          </a:stretch>
        </p:blipFill>
        <p:spPr bwMode="auto">
          <a:xfrm>
            <a:off x="1643042" y="244039"/>
            <a:ext cx="1214446" cy="541761"/>
          </a:xfrm>
          <a:prstGeom prst="rect">
            <a:avLst/>
          </a:prstGeom>
          <a:noFill/>
        </p:spPr>
      </p:pic>
      <p:sp>
        <p:nvSpPr>
          <p:cNvPr id="16" name="灯片编号占位符 6"/>
          <p:cNvSpPr>
            <a:spLocks noGrp="1"/>
          </p:cNvSpPr>
          <p:nvPr>
            <p:ph type="sldNum" sz="quarter" idx="12"/>
          </p:nvPr>
        </p:nvSpPr>
        <p:spPr>
          <a:xfrm>
            <a:off x="6553200" y="4767263"/>
            <a:ext cx="2133600" cy="273844"/>
          </a:xfrm>
        </p:spPr>
        <p:txBody>
          <a:bodyPr/>
          <a:lstStyle>
            <a:lvl1pPr>
              <a:defRPr sz="800">
                <a:solidFill>
                  <a:srgbClr val="000000"/>
                </a:solidFill>
              </a:defRPr>
            </a:lvl1pPr>
          </a:lstStyle>
          <a:p>
            <a:fld id="{6899868C-77B0-401F-96A8-1CCAC3F628F8}"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32000" y="450000"/>
            <a:ext cx="8280000" cy="1080000"/>
          </a:xfrm>
          <a:prstGeom prst="rect">
            <a:avLst/>
          </a:prstGeom>
        </p:spPr>
        <p:txBody>
          <a:bodyPr vert="horz" lIns="0" tIns="0" rIns="0" bIns="0" rtlCol="0" anchor="t" anchorCtr="0">
            <a:noAutofit/>
          </a:bodyPr>
          <a:lstStyle>
            <a:lvl1pPr algn="l">
              <a:lnSpc>
                <a:spcPts val="3000"/>
              </a:lnSpc>
              <a:spcAft>
                <a:spcPts val="0"/>
              </a:spcAft>
              <a:defRPr sz="2400" b="1" i="0">
                <a:solidFill>
                  <a:schemeClr val="accent1"/>
                </a:solidFill>
                <a:latin typeface="Arial"/>
                <a:cs typeface="Arial"/>
              </a:defRPr>
            </a:lvl1pPr>
          </a:lstStyle>
          <a:p>
            <a:r>
              <a:rPr lang="en-GB" altLang="zh-CN" dirty="0" smtClean="0"/>
              <a:t>CLICK TO EDIT MASTER TITLE STYLE</a:t>
            </a:r>
            <a:endParaRPr lang="en-US" dirty="0"/>
          </a:p>
        </p:txBody>
      </p:sp>
      <p:cxnSp>
        <p:nvCxnSpPr>
          <p:cNvPr id="7" name="Straight Connector 10"/>
          <p:cNvCxnSpPr/>
          <p:nvPr userDrawn="1"/>
        </p:nvCxnSpPr>
        <p:spPr>
          <a:xfrm>
            <a:off x="432000" y="1285866"/>
            <a:ext cx="8280000" cy="0"/>
          </a:xfrm>
          <a:prstGeom prst="line">
            <a:avLst/>
          </a:prstGeom>
          <a:ln w="38100" cmpd="sng">
            <a:solidFill>
              <a:srgbClr val="0D42A5"/>
            </a:solidFill>
          </a:ln>
          <a:effectLst/>
        </p:spPr>
        <p:style>
          <a:lnRef idx="2">
            <a:schemeClr val="accent1"/>
          </a:lnRef>
          <a:fillRef idx="0">
            <a:schemeClr val="accent1"/>
          </a:fillRef>
          <a:effectRef idx="1">
            <a:schemeClr val="accent1"/>
          </a:effectRef>
          <a:fontRef idx="minor">
            <a:schemeClr val="tx1"/>
          </a:fontRef>
        </p:style>
      </p:cxnSp>
      <p:sp>
        <p:nvSpPr>
          <p:cNvPr id="8" name="TextBox 18"/>
          <p:cNvSpPr txBox="1"/>
          <p:nvPr userDrawn="1"/>
        </p:nvSpPr>
        <p:spPr>
          <a:xfrm>
            <a:off x="432000" y="4786328"/>
            <a:ext cx="5472000" cy="180000"/>
          </a:xfrm>
          <a:prstGeom prst="rect">
            <a:avLst/>
          </a:prstGeom>
        </p:spPr>
        <p:txBody>
          <a:bodyPr vert="horz" lIns="0" tIns="0" rIns="0" bIns="0" rtlCol="0" anchor="t" anchorCtr="0"/>
          <a:lstStyle>
            <a:defPPr>
              <a:defRPr lang="en-US"/>
            </a:defPPr>
            <a:lvl1pPr>
              <a:lnSpc>
                <a:spcPts val="1200"/>
              </a:lnSpc>
              <a:defRPr sz="1200" b="1" baseline="30000">
                <a:solidFill>
                  <a:srgbClr val="9A9A9A"/>
                </a:solidFill>
                <a:latin typeface="Fedra Sans Std Demi"/>
              </a:defRPr>
            </a:lvl1pPr>
          </a:lstStyle>
          <a:p>
            <a:pPr lvl="0">
              <a:lnSpc>
                <a:spcPts val="1200"/>
              </a:lnSpc>
            </a:pPr>
            <a:r>
              <a:rPr lang="en-US" sz="750" b="1" i="0" baseline="0" dirty="0" smtClean="0">
                <a:solidFill>
                  <a:schemeClr val="accent1"/>
                </a:solidFill>
                <a:latin typeface="Arial"/>
                <a:cs typeface="Arial"/>
              </a:rPr>
              <a:t>OPPLE.COM</a:t>
            </a:r>
            <a:endParaRPr lang="en-US" sz="750" b="0" i="0" baseline="0" dirty="0" smtClean="0">
              <a:solidFill>
                <a:srgbClr val="585858"/>
              </a:solidFill>
              <a:latin typeface="Arial"/>
              <a:cs typeface="Arial"/>
            </a:endParaRPr>
          </a:p>
        </p:txBody>
      </p:sp>
      <p:sp>
        <p:nvSpPr>
          <p:cNvPr id="9" name="Text Placeholder 2"/>
          <p:cNvSpPr>
            <a:spLocks noGrp="1"/>
          </p:cNvSpPr>
          <p:nvPr>
            <p:ph idx="1"/>
          </p:nvPr>
        </p:nvSpPr>
        <p:spPr>
          <a:xfrm>
            <a:off x="432000" y="1674000"/>
            <a:ext cx="8280000" cy="4752000"/>
          </a:xfrm>
          <a:prstGeom prst="rect">
            <a:avLst/>
          </a:prstGeom>
        </p:spPr>
        <p:txBody>
          <a:bodyPr vert="horz" lIns="0" tIns="0" rIns="0" bIns="0" rtlCol="0">
            <a:noAutofit/>
          </a:bodyPr>
          <a:lstStyle>
            <a:lvl1pPr>
              <a:defRPr sz="1600">
                <a:solidFill>
                  <a:srgbClr val="002060"/>
                </a:solidFill>
              </a:defRPr>
            </a:lvl1pPr>
            <a:lvl2pPr>
              <a:defRPr sz="1600">
                <a:solidFill>
                  <a:srgbClr val="002060"/>
                </a:solidFill>
              </a:defRPr>
            </a:lvl2pPr>
            <a:lvl3pPr>
              <a:defRPr sz="1600">
                <a:solidFill>
                  <a:srgbClr val="002060"/>
                </a:solidFill>
              </a:defRPr>
            </a:lvl3pPr>
            <a:lvl4pPr>
              <a:defRPr sz="1400">
                <a:solidFill>
                  <a:srgbClr val="002060"/>
                </a:solidFill>
              </a:defRPr>
            </a:lvl4pPr>
            <a:lvl5pPr>
              <a:defRPr sz="1400">
                <a:solidFill>
                  <a:srgbClr val="002060"/>
                </a:solidFill>
              </a:defRPr>
            </a:lvl5pPr>
          </a:lstStyle>
          <a:p>
            <a:pPr lvl="0"/>
            <a:r>
              <a:rPr lang="en-GB" altLang="zh-CN" dirty="0" smtClean="0"/>
              <a:t>Header and First Level Content</a:t>
            </a:r>
            <a:endParaRPr lang="zh-CN" altLang="en-US" dirty="0" smtClean="0"/>
          </a:p>
          <a:p>
            <a:pPr lvl="1"/>
            <a:r>
              <a:rPr lang="en-GB" altLang="zh-CN" dirty="0" smtClean="0"/>
              <a:t>Second Level Content</a:t>
            </a:r>
            <a:endParaRPr lang="zh-CN" altLang="en-US" dirty="0" smtClean="0"/>
          </a:p>
          <a:p>
            <a:pPr lvl="2"/>
            <a:r>
              <a:rPr lang="en-GB" altLang="zh-CN" dirty="0" smtClean="0"/>
              <a:t>Third Level Content</a:t>
            </a:r>
            <a:endParaRPr lang="zh-CN" altLang="en-US" dirty="0" smtClean="0"/>
          </a:p>
          <a:p>
            <a:pPr lvl="3"/>
            <a:r>
              <a:rPr lang="en-US" altLang="zh-CN" dirty="0" smtClean="0"/>
              <a:t>Fourth Level Content</a:t>
            </a:r>
            <a:endParaRPr lang="zh-CN" altLang="en-US" dirty="0" smtClean="0"/>
          </a:p>
          <a:p>
            <a:pPr lvl="4"/>
            <a:r>
              <a:rPr lang="en-US" altLang="zh-CN" dirty="0" smtClean="0"/>
              <a:t>Fifth Level Content</a:t>
            </a:r>
            <a:endParaRPr lang="en-US" dirty="0"/>
          </a:p>
        </p:txBody>
      </p:sp>
      <p:sp>
        <p:nvSpPr>
          <p:cNvPr id="11" name="灯片编号占位符 6"/>
          <p:cNvSpPr>
            <a:spLocks noGrp="1"/>
          </p:cNvSpPr>
          <p:nvPr>
            <p:ph type="sldNum" sz="quarter" idx="12"/>
          </p:nvPr>
        </p:nvSpPr>
        <p:spPr>
          <a:xfrm>
            <a:off x="6553200" y="4767263"/>
            <a:ext cx="2133600" cy="273844"/>
          </a:xfrm>
        </p:spPr>
        <p:txBody>
          <a:bodyPr/>
          <a:lstStyle>
            <a:lvl1pPr>
              <a:defRPr sz="800">
                <a:solidFill>
                  <a:srgbClr val="000000"/>
                </a:solidFill>
              </a:defRPr>
            </a:lvl1pPr>
          </a:lstStyle>
          <a:p>
            <a:fld id="{6899868C-77B0-401F-96A8-1CCAC3F628F8}" type="slidenum">
              <a:rPr lang="zh-CN" altLang="en-US" smtClean="0"/>
              <a:pPr/>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32000" y="450000"/>
            <a:ext cx="8280000" cy="1080000"/>
          </a:xfrm>
          <a:prstGeom prst="rect">
            <a:avLst/>
          </a:prstGeom>
        </p:spPr>
        <p:txBody>
          <a:bodyPr vert="horz" lIns="0" tIns="0" rIns="0" bIns="0" rtlCol="0" anchor="t" anchorCtr="0">
            <a:noAutofit/>
          </a:bodyPr>
          <a:lstStyle>
            <a:lvl1pPr algn="l">
              <a:lnSpc>
                <a:spcPts val="3000"/>
              </a:lnSpc>
              <a:spcAft>
                <a:spcPts val="0"/>
              </a:spcAft>
              <a:defRPr sz="2400" b="1" i="0">
                <a:solidFill>
                  <a:schemeClr val="accent1"/>
                </a:solidFill>
                <a:latin typeface="Arial"/>
                <a:cs typeface="Arial"/>
              </a:defRPr>
            </a:lvl1pPr>
          </a:lstStyle>
          <a:p>
            <a:r>
              <a:rPr lang="en-GB" altLang="zh-CN" dirty="0" smtClean="0"/>
              <a:t>CLICK TO EDIT MASTER TITLE STYLE</a:t>
            </a:r>
            <a:endParaRPr lang="en-US" dirty="0"/>
          </a:p>
        </p:txBody>
      </p:sp>
      <p:cxnSp>
        <p:nvCxnSpPr>
          <p:cNvPr id="7" name="Straight Connector 10"/>
          <p:cNvCxnSpPr/>
          <p:nvPr userDrawn="1"/>
        </p:nvCxnSpPr>
        <p:spPr>
          <a:xfrm>
            <a:off x="432000" y="1285866"/>
            <a:ext cx="8280000" cy="0"/>
          </a:xfrm>
          <a:prstGeom prst="line">
            <a:avLst/>
          </a:prstGeom>
          <a:ln w="38100" cmpd="sng">
            <a:solidFill>
              <a:srgbClr val="0D42A5"/>
            </a:solidFill>
          </a:ln>
          <a:effectLst/>
        </p:spPr>
        <p:style>
          <a:lnRef idx="2">
            <a:schemeClr val="accent1"/>
          </a:lnRef>
          <a:fillRef idx="0">
            <a:schemeClr val="accent1"/>
          </a:fillRef>
          <a:effectRef idx="1">
            <a:schemeClr val="accent1"/>
          </a:effectRef>
          <a:fontRef idx="minor">
            <a:schemeClr val="tx1"/>
          </a:fontRef>
        </p:style>
      </p:cxnSp>
      <p:sp>
        <p:nvSpPr>
          <p:cNvPr id="8" name="灯片编号占位符 6"/>
          <p:cNvSpPr>
            <a:spLocks noGrp="1"/>
          </p:cNvSpPr>
          <p:nvPr>
            <p:ph type="sldNum" sz="quarter" idx="12"/>
          </p:nvPr>
        </p:nvSpPr>
        <p:spPr>
          <a:xfrm>
            <a:off x="6553200" y="4767263"/>
            <a:ext cx="2133600" cy="273844"/>
          </a:xfrm>
        </p:spPr>
        <p:txBody>
          <a:bodyPr/>
          <a:lstStyle>
            <a:lvl1pPr>
              <a:defRPr sz="800">
                <a:solidFill>
                  <a:srgbClr val="000000"/>
                </a:solidFill>
              </a:defRPr>
            </a:lvl1pPr>
          </a:lstStyle>
          <a:p>
            <a:fld id="{6899868C-77B0-401F-96A8-1CCAC3F628F8}" type="slidenum">
              <a:rPr lang="zh-CN" altLang="en-US" smtClean="0"/>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矩形 16"/>
          <p:cNvSpPr/>
          <p:nvPr userDrawn="1"/>
        </p:nvSpPr>
        <p:spPr>
          <a:xfrm>
            <a:off x="1643042" y="3100432"/>
            <a:ext cx="7072362" cy="542888"/>
          </a:xfrm>
          <a:prstGeom prst="rect">
            <a:avLst/>
          </a:prstGeom>
          <a:solidFill>
            <a:srgbClr val="0046AA"/>
          </a:solidFill>
          <a:ln w="127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a:lnSpc>
                <a:spcPts val="1400"/>
              </a:lnSpc>
            </a:pPr>
            <a:r>
              <a:rPr lang="en-US" sz="900" b="1" i="0" kern="1200" dirty="0" smtClean="0">
                <a:solidFill>
                  <a:srgbClr val="FFFFFF"/>
                </a:solidFill>
                <a:latin typeface="+mn-lt"/>
                <a:ea typeface="+mn-ea"/>
                <a:cs typeface="Whitney-Bold"/>
              </a:rPr>
              <a:t>OPPLE LIGHTING CO., LTD.  </a:t>
            </a:r>
            <a:r>
              <a:rPr lang="zh-TW" altLang="en-US" sz="800" b="0" i="0" kern="1200" dirty="0" smtClean="0">
                <a:solidFill>
                  <a:srgbClr val="FFFFFF"/>
                </a:solidFill>
                <a:latin typeface="微软雅黑" pitchFamily="34" charset="-122"/>
                <a:ea typeface="微软雅黑" pitchFamily="34" charset="-122"/>
                <a:cs typeface="Lantinghei SC Heavy"/>
              </a:rPr>
              <a:t>欧普照明股份有限公司</a:t>
            </a:r>
            <a:endParaRPr lang="en-US" sz="900" b="0" i="0" kern="1200" dirty="0" smtClean="0">
              <a:solidFill>
                <a:srgbClr val="FFFFFF"/>
              </a:solidFill>
              <a:latin typeface="微软雅黑" pitchFamily="34" charset="-122"/>
              <a:ea typeface="微软雅黑" pitchFamily="34" charset="-122"/>
              <a:cs typeface="Whitney-Book"/>
            </a:endParaRPr>
          </a:p>
          <a:p>
            <a:pPr>
              <a:lnSpc>
                <a:spcPts val="1400"/>
              </a:lnSpc>
            </a:pPr>
            <a:r>
              <a:rPr lang="nb-NO" sz="900" b="1" i="0" kern="1200" dirty="0" smtClean="0">
                <a:solidFill>
                  <a:srgbClr val="FFFFFF"/>
                </a:solidFill>
                <a:latin typeface="+mn-lt"/>
                <a:ea typeface="+mn-ea"/>
                <a:cs typeface="Whitney-Bold"/>
              </a:rPr>
              <a:t>T</a:t>
            </a:r>
            <a:r>
              <a:rPr lang="nb-NO" sz="900" b="0" i="0" kern="1200" dirty="0" smtClean="0">
                <a:solidFill>
                  <a:srgbClr val="FFFFFF"/>
                </a:solidFill>
                <a:latin typeface="+mn-lt"/>
                <a:ea typeface="+mn-ea"/>
                <a:cs typeface="Whitney-Semibold"/>
              </a:rPr>
              <a:t> </a:t>
            </a:r>
            <a:r>
              <a:rPr lang="nb-NO" sz="900" b="0" i="0" kern="1200" dirty="0" smtClean="0">
                <a:solidFill>
                  <a:srgbClr val="FFFFFF"/>
                </a:solidFill>
                <a:latin typeface="+mn-lt"/>
                <a:ea typeface="+mn-ea"/>
                <a:cs typeface="Whitney-Book"/>
              </a:rPr>
              <a:t>+</a:t>
            </a:r>
            <a:r>
              <a:rPr lang="nb-NO" sz="900" b="0" i="0" kern="1200" dirty="0" smtClean="0">
                <a:solidFill>
                  <a:srgbClr val="FFFFFF"/>
                </a:solidFill>
                <a:latin typeface="+mn-lt"/>
                <a:ea typeface="+mn-ea"/>
                <a:cs typeface="Whitney-BookSC"/>
              </a:rPr>
              <a:t>86 21 3855 0000	</a:t>
            </a:r>
            <a:r>
              <a:rPr lang="nb-NO" sz="900" b="1" i="0" kern="1200" dirty="0" smtClean="0">
                <a:solidFill>
                  <a:srgbClr val="FFFFFF"/>
                </a:solidFill>
                <a:latin typeface="+mn-lt"/>
                <a:ea typeface="+mn-ea"/>
                <a:cs typeface="Whitney-Bold"/>
              </a:rPr>
              <a:t>E</a:t>
            </a:r>
            <a:r>
              <a:rPr lang="nb-NO" sz="900" b="0" i="0" kern="1200" dirty="0" smtClean="0">
                <a:solidFill>
                  <a:srgbClr val="FFFFFF"/>
                </a:solidFill>
                <a:latin typeface="+mn-lt"/>
                <a:ea typeface="+mn-ea"/>
                <a:cs typeface="Whitney-Semibold"/>
              </a:rPr>
              <a:t> </a:t>
            </a:r>
            <a:r>
              <a:rPr lang="nb-NO" sz="900" b="0" i="0" kern="1200" dirty="0" smtClean="0">
                <a:solidFill>
                  <a:srgbClr val="FFFFFF"/>
                </a:solidFill>
                <a:latin typeface="+mn-lt"/>
                <a:ea typeface="+mn-ea"/>
                <a:cs typeface="Whitney-Book"/>
              </a:rPr>
              <a:t>intersales@opple.com</a:t>
            </a:r>
          </a:p>
        </p:txBody>
      </p:sp>
      <p:sp>
        <p:nvSpPr>
          <p:cNvPr id="7" name="Rectangle 7"/>
          <p:cNvSpPr/>
          <p:nvPr userDrawn="1"/>
        </p:nvSpPr>
        <p:spPr>
          <a:xfrm>
            <a:off x="1643043" y="4473723"/>
            <a:ext cx="784830" cy="230832"/>
          </a:xfrm>
          <a:prstGeom prst="rect">
            <a:avLst/>
          </a:prstGeom>
        </p:spPr>
        <p:txBody>
          <a:bodyPr wrap="none" lIns="0">
            <a:spAutoFit/>
          </a:bodyPr>
          <a:lstStyle/>
          <a:p>
            <a:pPr lvl="0"/>
            <a:r>
              <a:rPr lang="en-US" altLang="zh-CN" sz="900" b="1" i="0" dirty="0" smtClean="0">
                <a:solidFill>
                  <a:schemeClr val="accent1"/>
                </a:solidFill>
                <a:latin typeface="+mj-lt"/>
                <a:cs typeface="Whitney-Semibold"/>
              </a:rPr>
              <a:t>OPPLE.COM</a:t>
            </a:r>
            <a:endParaRPr lang="zh-CN" altLang="en-US" sz="900" b="1" i="0" dirty="0" smtClean="0">
              <a:solidFill>
                <a:schemeClr val="accent1"/>
              </a:solidFill>
              <a:latin typeface="+mj-lt"/>
              <a:cs typeface="Whitney-Semibold"/>
            </a:endParaRPr>
          </a:p>
        </p:txBody>
      </p:sp>
      <p:sp>
        <p:nvSpPr>
          <p:cNvPr id="8" name="TextBox 7"/>
          <p:cNvSpPr txBox="1"/>
          <p:nvPr userDrawn="1"/>
        </p:nvSpPr>
        <p:spPr>
          <a:xfrm>
            <a:off x="1643042" y="1691328"/>
            <a:ext cx="5415280" cy="1666240"/>
          </a:xfrm>
          <a:prstGeom prst="rect">
            <a:avLst/>
          </a:prstGeom>
          <a:noFill/>
        </p:spPr>
        <p:txBody>
          <a:bodyPr wrap="none" lIns="0" tIns="0" rIns="0" bIns="0" rtlCol="0">
            <a:noAutofit/>
          </a:bodyPr>
          <a:lstStyle/>
          <a:p>
            <a:pPr>
              <a:lnSpc>
                <a:spcPts val="2200"/>
              </a:lnSpc>
            </a:pPr>
            <a:r>
              <a:rPr lang="en-US" altLang="zh-CN" sz="4800" dirty="0" smtClean="0">
                <a:solidFill>
                  <a:srgbClr val="0046AA"/>
                </a:solidFill>
                <a:latin typeface="Arial" pitchFamily="34" charset="0"/>
                <a:cs typeface="Arial" pitchFamily="34" charset="0"/>
              </a:rPr>
              <a:t>THANK YOU</a:t>
            </a:r>
          </a:p>
          <a:p>
            <a:pPr>
              <a:lnSpc>
                <a:spcPts val="2200"/>
              </a:lnSpc>
            </a:pPr>
            <a:endParaRPr lang="en-US" altLang="zh-CN" sz="3200" dirty="0" smtClean="0">
              <a:solidFill>
                <a:srgbClr val="0046AA"/>
              </a:solidFill>
              <a:latin typeface="微软雅黑" pitchFamily="34" charset="-122"/>
              <a:ea typeface="微软雅黑" pitchFamily="34" charset="-122"/>
            </a:endParaRPr>
          </a:p>
          <a:p>
            <a:pPr>
              <a:lnSpc>
                <a:spcPts val="2200"/>
              </a:lnSpc>
            </a:pPr>
            <a:r>
              <a:rPr lang="zh-CN" altLang="en-US" sz="3200" dirty="0" smtClean="0">
                <a:solidFill>
                  <a:srgbClr val="0046AA"/>
                </a:solidFill>
                <a:latin typeface="微软雅黑" pitchFamily="34" charset="-122"/>
                <a:ea typeface="微软雅黑" pitchFamily="34" charset="-122"/>
              </a:rPr>
              <a:t>感谢您的关注</a:t>
            </a:r>
          </a:p>
        </p:txBody>
      </p:sp>
      <p:sp>
        <p:nvSpPr>
          <p:cNvPr id="9" name="灯片编号占位符 6"/>
          <p:cNvSpPr>
            <a:spLocks noGrp="1"/>
          </p:cNvSpPr>
          <p:nvPr>
            <p:ph type="sldNum" sz="quarter" idx="12"/>
          </p:nvPr>
        </p:nvSpPr>
        <p:spPr>
          <a:xfrm>
            <a:off x="6553200" y="4767263"/>
            <a:ext cx="2133600" cy="273844"/>
          </a:xfrm>
        </p:spPr>
        <p:txBody>
          <a:bodyPr/>
          <a:lstStyle>
            <a:lvl1pPr>
              <a:defRPr sz="800">
                <a:solidFill>
                  <a:srgbClr val="000000"/>
                </a:solidFill>
              </a:defRPr>
            </a:lvl1pPr>
          </a:lstStyle>
          <a:p>
            <a:fld id="{6899868C-77B0-401F-96A8-1CCAC3F628F8}" type="slidenum">
              <a:rPr lang="zh-CN" altLang="en-US" smtClean="0"/>
              <a:pPr/>
              <a:t>‹#›</a:t>
            </a:fld>
            <a:endParaRPr lang="zh-CN" altLang="en-US" dirty="0"/>
          </a:p>
        </p:txBody>
      </p:sp>
      <p:pic>
        <p:nvPicPr>
          <p:cNvPr id="10" name="Picture 2" descr="E:\work\2014 OPPLE  VI  Brief（中国区）\新建文件夹 (2)\3.jpg"/>
          <p:cNvPicPr>
            <a:picLocks noChangeAspect="1" noChangeArrowheads="1"/>
          </p:cNvPicPr>
          <p:nvPr userDrawn="1"/>
        </p:nvPicPr>
        <p:blipFill>
          <a:blip r:embed="rId2"/>
          <a:srcRect/>
          <a:stretch>
            <a:fillRect/>
          </a:stretch>
        </p:blipFill>
        <p:spPr bwMode="auto">
          <a:xfrm>
            <a:off x="1643042" y="244039"/>
            <a:ext cx="1214446" cy="54176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矩形 16"/>
          <p:cNvSpPr/>
          <p:nvPr userDrawn="1"/>
        </p:nvSpPr>
        <p:spPr>
          <a:xfrm>
            <a:off x="0" y="0"/>
            <a:ext cx="9144000" cy="5143500"/>
          </a:xfrm>
          <a:prstGeom prst="rect">
            <a:avLst/>
          </a:prstGeom>
          <a:solidFill>
            <a:srgbClr val="0046AA"/>
          </a:solidFill>
          <a:ln w="127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a:lnSpc>
                <a:spcPts val="1400"/>
              </a:lnSpc>
            </a:pPr>
            <a:endParaRPr lang="nb-NO" sz="900" b="0" i="0" kern="1200" dirty="0" smtClean="0">
              <a:solidFill>
                <a:srgbClr val="FFFFFF"/>
              </a:solidFill>
              <a:latin typeface="+mn-lt"/>
              <a:ea typeface="+mn-ea"/>
              <a:cs typeface="Whitney-Book"/>
            </a:endParaRPr>
          </a:p>
        </p:txBody>
      </p:sp>
      <p:sp>
        <p:nvSpPr>
          <p:cNvPr id="6" name="Content Placeholder 2"/>
          <p:cNvSpPr>
            <a:spLocks noGrp="1"/>
          </p:cNvSpPr>
          <p:nvPr>
            <p:ph idx="13" hasCustomPrompt="1"/>
          </p:nvPr>
        </p:nvSpPr>
        <p:spPr>
          <a:xfrm>
            <a:off x="1785918" y="1214428"/>
            <a:ext cx="6876000" cy="1080000"/>
          </a:xfrm>
        </p:spPr>
        <p:txBody>
          <a:bodyPr/>
          <a:lstStyle>
            <a:lvl1pPr>
              <a:lnSpc>
                <a:spcPts val="3200"/>
              </a:lnSpc>
              <a:defRPr sz="2800" b="0" i="0" kern="2200" spc="0" baseline="0">
                <a:solidFill>
                  <a:schemeClr val="bg1"/>
                </a:solidFill>
                <a:latin typeface="方正兰亭黑简体" pitchFamily="2" charset="-122"/>
                <a:ea typeface="方正兰亭黑简体" pitchFamily="2" charset="-122"/>
                <a:cs typeface="Arial"/>
              </a:defRPr>
            </a:lvl1pPr>
            <a:lvl2pPr marL="0" indent="0">
              <a:lnSpc>
                <a:spcPts val="2200"/>
              </a:lnSpc>
              <a:buNone/>
              <a:defRPr sz="1400" b="0" i="0" spc="-50">
                <a:solidFill>
                  <a:schemeClr val="bg2"/>
                </a:solidFill>
                <a:latin typeface="Whitney-Light"/>
                <a:cs typeface="Whitney-Light"/>
              </a:defRPr>
            </a:lvl2pPr>
            <a:lvl3pPr marL="288000" indent="0">
              <a:buNone/>
              <a:defRPr b="0" i="0" spc="-50">
                <a:solidFill>
                  <a:schemeClr val="bg2"/>
                </a:solidFill>
                <a:latin typeface="Whitney-Light"/>
                <a:cs typeface="Whitney-Light"/>
              </a:defRPr>
            </a:lvl3pPr>
            <a:lvl4pPr>
              <a:defRPr b="0" i="0" spc="0">
                <a:solidFill>
                  <a:schemeClr val="bg2"/>
                </a:solidFill>
                <a:latin typeface="Whitney-Light"/>
                <a:cs typeface="Whitney-Light"/>
              </a:defRPr>
            </a:lvl4pPr>
            <a:lvl5pPr>
              <a:lnSpc>
                <a:spcPts val="2000"/>
              </a:lnSpc>
              <a:spcAft>
                <a:spcPts val="400"/>
              </a:spcAft>
              <a:defRPr b="0" i="0" spc="0" baseline="0">
                <a:solidFill>
                  <a:schemeClr val="bg2"/>
                </a:solidFill>
                <a:latin typeface="Whitney-Light"/>
                <a:cs typeface="Whitney-Light"/>
              </a:defRPr>
            </a:lvl5pPr>
          </a:lstStyle>
          <a:p>
            <a:pPr lvl="0"/>
            <a:r>
              <a:rPr lang="en-US" altLang="zh-CN" dirty="0" smtClean="0"/>
              <a:t>CLICK TO EDIT MASTER TITLE STYLE</a:t>
            </a:r>
            <a:endParaRPr lang="zh-CN" altLang="en-US" dirty="0" smtClean="0"/>
          </a:p>
        </p:txBody>
      </p:sp>
      <p:sp>
        <p:nvSpPr>
          <p:cNvPr id="7" name="Content Placeholder 2"/>
          <p:cNvSpPr>
            <a:spLocks noGrp="1"/>
          </p:cNvSpPr>
          <p:nvPr>
            <p:ph idx="14" hasCustomPrompt="1"/>
          </p:nvPr>
        </p:nvSpPr>
        <p:spPr>
          <a:xfrm>
            <a:off x="1785918" y="2438731"/>
            <a:ext cx="6876000" cy="1080000"/>
          </a:xfrm>
        </p:spPr>
        <p:txBody>
          <a:bodyPr/>
          <a:lstStyle>
            <a:lvl1pPr>
              <a:lnSpc>
                <a:spcPts val="2000"/>
              </a:lnSpc>
              <a:defRPr lang="en-US" altLang="zh-CN" sz="1600" b="1" i="0" kern="1200" cap="all" spc="0" smtClean="0">
                <a:solidFill>
                  <a:schemeClr val="bg2"/>
                </a:solidFill>
                <a:latin typeface="方正兰亭黑简体" pitchFamily="2" charset="-122"/>
                <a:ea typeface="方正兰亭黑简体" pitchFamily="2" charset="-122"/>
                <a:cs typeface="Arial"/>
              </a:defRPr>
            </a:lvl1pPr>
            <a:lvl2pPr marL="0" indent="0">
              <a:lnSpc>
                <a:spcPts val="2200"/>
              </a:lnSpc>
              <a:buNone/>
              <a:defRPr sz="1400" b="0" i="0" spc="-50">
                <a:solidFill>
                  <a:schemeClr val="bg2"/>
                </a:solidFill>
                <a:latin typeface="Whitney-Light"/>
                <a:cs typeface="Whitney-Light"/>
              </a:defRPr>
            </a:lvl2pPr>
            <a:lvl3pPr marL="288000" indent="0">
              <a:buNone/>
              <a:defRPr b="0" i="0" spc="-50">
                <a:solidFill>
                  <a:schemeClr val="bg2"/>
                </a:solidFill>
                <a:latin typeface="Whitney-Light"/>
                <a:cs typeface="Whitney-Light"/>
              </a:defRPr>
            </a:lvl3pPr>
            <a:lvl4pPr>
              <a:defRPr b="0" i="0" spc="0">
                <a:solidFill>
                  <a:schemeClr val="bg2"/>
                </a:solidFill>
                <a:latin typeface="Whitney-Light"/>
                <a:cs typeface="Whitney-Light"/>
              </a:defRPr>
            </a:lvl4pPr>
            <a:lvl5pPr>
              <a:lnSpc>
                <a:spcPts val="2000"/>
              </a:lnSpc>
              <a:spcAft>
                <a:spcPts val="400"/>
              </a:spcAft>
              <a:defRPr b="0" i="0" spc="0" baseline="0">
                <a:solidFill>
                  <a:schemeClr val="bg2"/>
                </a:solidFill>
                <a:latin typeface="Whitney-Light"/>
                <a:cs typeface="Whitney-Light"/>
              </a:defRPr>
            </a:lvl5pPr>
          </a:lstStyle>
          <a:p>
            <a:pPr lvl="0"/>
            <a:r>
              <a:rPr lang="en-GB" altLang="zh-CN" dirty="0" smtClean="0"/>
              <a:t>Click to edit master text styles</a:t>
            </a:r>
          </a:p>
        </p:txBody>
      </p:sp>
      <p:sp>
        <p:nvSpPr>
          <p:cNvPr id="8" name="TextBox 18"/>
          <p:cNvSpPr txBox="1"/>
          <p:nvPr userDrawn="1"/>
        </p:nvSpPr>
        <p:spPr>
          <a:xfrm>
            <a:off x="381918" y="4850428"/>
            <a:ext cx="5472000" cy="180000"/>
          </a:xfrm>
          <a:prstGeom prst="rect">
            <a:avLst/>
          </a:prstGeom>
        </p:spPr>
        <p:txBody>
          <a:bodyPr vert="horz" lIns="0" tIns="0" rIns="0" bIns="0" rtlCol="0" anchor="t" anchorCtr="0"/>
          <a:lstStyle>
            <a:defPPr>
              <a:defRPr lang="en-US"/>
            </a:defPPr>
            <a:lvl1pPr>
              <a:lnSpc>
                <a:spcPts val="1200"/>
              </a:lnSpc>
              <a:defRPr sz="1200" b="1" baseline="30000">
                <a:solidFill>
                  <a:srgbClr val="9A9A9A"/>
                </a:solidFill>
                <a:latin typeface="Fedra Sans Std Demi"/>
              </a:defRPr>
            </a:lvl1pPr>
          </a:lstStyle>
          <a:p>
            <a:pPr lvl="0">
              <a:lnSpc>
                <a:spcPts val="1200"/>
              </a:lnSpc>
            </a:pPr>
            <a:r>
              <a:rPr lang="en-US" sz="750" b="1" i="0" baseline="0" dirty="0" smtClean="0">
                <a:solidFill>
                  <a:schemeClr val="bg1"/>
                </a:solidFill>
                <a:latin typeface="Arial"/>
                <a:cs typeface="Arial"/>
              </a:rPr>
              <a:t>OPPLE.COM</a:t>
            </a:r>
            <a:endParaRPr lang="en-US" sz="750" b="0" i="0" baseline="0" dirty="0" smtClean="0">
              <a:solidFill>
                <a:schemeClr val="bg2"/>
              </a:solidFill>
              <a:latin typeface="Arial"/>
              <a:cs typeface="Arial"/>
            </a:endParaRPr>
          </a:p>
        </p:txBody>
      </p:sp>
      <p:sp>
        <p:nvSpPr>
          <p:cNvPr id="11" name="灯片编号占位符 6"/>
          <p:cNvSpPr>
            <a:spLocks noGrp="1"/>
          </p:cNvSpPr>
          <p:nvPr>
            <p:ph type="sldNum" sz="quarter" idx="12"/>
          </p:nvPr>
        </p:nvSpPr>
        <p:spPr>
          <a:xfrm>
            <a:off x="6553200" y="4767263"/>
            <a:ext cx="2133600" cy="273844"/>
          </a:xfrm>
        </p:spPr>
        <p:txBody>
          <a:bodyPr/>
          <a:lstStyle>
            <a:lvl1pPr>
              <a:defRPr sz="800">
                <a:solidFill>
                  <a:schemeClr val="bg1"/>
                </a:solidFill>
              </a:defRPr>
            </a:lvl1pPr>
          </a:lstStyle>
          <a:p>
            <a:fld id="{6899868C-77B0-401F-96A8-1CCAC3F628F8}" type="slidenum">
              <a:rPr lang="zh-CN" altLang="en-US" smtClean="0"/>
              <a:pPr/>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Content Placeholder 2"/>
          <p:cNvSpPr>
            <a:spLocks noGrp="1"/>
          </p:cNvSpPr>
          <p:nvPr>
            <p:ph idx="10"/>
          </p:nvPr>
        </p:nvSpPr>
        <p:spPr>
          <a:xfrm>
            <a:off x="432000" y="1674000"/>
            <a:ext cx="2664138" cy="1080000"/>
          </a:xfrm>
        </p:spPr>
        <p:txBody>
          <a:bodyPr/>
          <a:lstStyle>
            <a:lvl1pPr>
              <a:lnSpc>
                <a:spcPts val="2000"/>
              </a:lnSpc>
              <a:defRPr sz="1600" b="1" i="0" cap="all" spc="-50">
                <a:solidFill>
                  <a:schemeClr val="accent1"/>
                </a:solidFill>
                <a:latin typeface="Arial"/>
                <a:cs typeface="Arial"/>
              </a:defRPr>
            </a:lvl1pPr>
            <a:lvl2pPr>
              <a:defRPr spc="-50">
                <a:latin typeface="Fedra Sans Std Light"/>
                <a:cs typeface="Fedra Sans Std Light"/>
              </a:defRPr>
            </a:lvl2pPr>
            <a:lvl3pPr>
              <a:defRPr spc="-50">
                <a:latin typeface="Fedra Sans Std Light"/>
                <a:cs typeface="Fedra Sans Std Light"/>
              </a:defRPr>
            </a:lvl3pPr>
            <a:lvl4pPr>
              <a:defRPr spc="-50">
                <a:latin typeface="Fedra Sans Std Light"/>
                <a:cs typeface="Fedra Sans Std Light"/>
              </a:defRPr>
            </a:lvl4pPr>
            <a:lvl5pPr>
              <a:lnSpc>
                <a:spcPts val="1600"/>
              </a:lnSpc>
              <a:spcAft>
                <a:spcPts val="400"/>
              </a:spcAft>
              <a:defRPr spc="-50">
                <a:latin typeface="Fedra Sans Std Light"/>
                <a:cs typeface="Fedra Sans Std Light"/>
              </a:defRPr>
            </a:lvl5pPr>
          </a:lstStyle>
          <a:p>
            <a:pPr lvl="0"/>
            <a:r>
              <a:rPr lang="en-US" altLang="zh-CN" dirty="0" smtClean="0"/>
              <a:t>Click to edit Master text styles</a:t>
            </a:r>
          </a:p>
        </p:txBody>
      </p:sp>
      <p:sp>
        <p:nvSpPr>
          <p:cNvPr id="8" name="TextBox 18"/>
          <p:cNvSpPr txBox="1"/>
          <p:nvPr userDrawn="1"/>
        </p:nvSpPr>
        <p:spPr>
          <a:xfrm>
            <a:off x="432000" y="4786328"/>
            <a:ext cx="5472000" cy="180000"/>
          </a:xfrm>
          <a:prstGeom prst="rect">
            <a:avLst/>
          </a:prstGeom>
        </p:spPr>
        <p:txBody>
          <a:bodyPr vert="horz" lIns="0" tIns="0" rIns="0" bIns="0" rtlCol="0" anchor="t" anchorCtr="0"/>
          <a:lstStyle>
            <a:defPPr>
              <a:defRPr lang="en-US"/>
            </a:defPPr>
            <a:lvl1pPr>
              <a:lnSpc>
                <a:spcPts val="1200"/>
              </a:lnSpc>
              <a:defRPr sz="1200" b="1" baseline="30000">
                <a:solidFill>
                  <a:srgbClr val="9A9A9A"/>
                </a:solidFill>
                <a:latin typeface="Fedra Sans Std Demi"/>
              </a:defRPr>
            </a:lvl1pPr>
          </a:lstStyle>
          <a:p>
            <a:pPr lvl="0">
              <a:lnSpc>
                <a:spcPts val="1200"/>
              </a:lnSpc>
            </a:pPr>
            <a:r>
              <a:rPr lang="en-US" sz="750" b="1" i="0" baseline="0" dirty="0" smtClean="0">
                <a:solidFill>
                  <a:schemeClr val="accent1"/>
                </a:solidFill>
                <a:latin typeface="Arial"/>
                <a:cs typeface="Arial"/>
              </a:rPr>
              <a:t>OPPLE.COM</a:t>
            </a:r>
            <a:endParaRPr lang="en-US" sz="750" b="0" i="0" baseline="0" dirty="0" smtClean="0">
              <a:solidFill>
                <a:srgbClr val="585858"/>
              </a:solidFill>
              <a:latin typeface="Arial"/>
              <a:cs typeface="Arial"/>
            </a:endParaRPr>
          </a:p>
        </p:txBody>
      </p:sp>
      <p:sp>
        <p:nvSpPr>
          <p:cNvPr id="9" name="Title Placeholder 1"/>
          <p:cNvSpPr>
            <a:spLocks noGrp="1"/>
          </p:cNvSpPr>
          <p:nvPr>
            <p:ph type="title" hasCustomPrompt="1"/>
          </p:nvPr>
        </p:nvSpPr>
        <p:spPr>
          <a:xfrm>
            <a:off x="432000" y="450000"/>
            <a:ext cx="8280000" cy="1080000"/>
          </a:xfrm>
          <a:prstGeom prst="rect">
            <a:avLst/>
          </a:prstGeom>
        </p:spPr>
        <p:txBody>
          <a:bodyPr vert="horz" lIns="0" tIns="0" rIns="0" bIns="0" rtlCol="0" anchor="t" anchorCtr="0">
            <a:noAutofit/>
          </a:bodyPr>
          <a:lstStyle>
            <a:lvl1pPr algn="l">
              <a:lnSpc>
                <a:spcPts val="3000"/>
              </a:lnSpc>
              <a:spcAft>
                <a:spcPts val="0"/>
              </a:spcAft>
              <a:defRPr sz="2400" b="1" i="0">
                <a:solidFill>
                  <a:schemeClr val="accent1"/>
                </a:solidFill>
                <a:latin typeface="Arial"/>
                <a:cs typeface="Arial"/>
              </a:defRPr>
            </a:lvl1pPr>
          </a:lstStyle>
          <a:p>
            <a:r>
              <a:rPr lang="en-GB" altLang="zh-CN" dirty="0" smtClean="0"/>
              <a:t>CLICK TO EDIT MASTER TITLE STYLE</a:t>
            </a:r>
            <a:endParaRPr lang="en-US" dirty="0"/>
          </a:p>
        </p:txBody>
      </p:sp>
      <p:cxnSp>
        <p:nvCxnSpPr>
          <p:cNvPr id="10" name="Straight Connector 10"/>
          <p:cNvCxnSpPr/>
          <p:nvPr userDrawn="1"/>
        </p:nvCxnSpPr>
        <p:spPr>
          <a:xfrm>
            <a:off x="432000" y="1285866"/>
            <a:ext cx="8280000" cy="0"/>
          </a:xfrm>
          <a:prstGeom prst="line">
            <a:avLst/>
          </a:prstGeom>
          <a:ln w="38100" cmpd="sng">
            <a:solidFill>
              <a:srgbClr val="0D42A5"/>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idx="1" hasCustomPrompt="1"/>
          </p:nvPr>
        </p:nvSpPr>
        <p:spPr>
          <a:xfrm>
            <a:off x="3240000" y="1674000"/>
            <a:ext cx="5472000" cy="4752000"/>
          </a:xfrm>
          <a:prstGeom prst="rect">
            <a:avLst/>
          </a:prstGeom>
        </p:spPr>
        <p:txBody>
          <a:bodyPr vert="horz" lIns="0" tIns="0" rIns="0" bIns="0" rtlCol="0">
            <a:noAutofit/>
          </a:bodyPr>
          <a:lstStyle>
            <a:lvl1pPr>
              <a:defRPr baseline="0">
                <a:latin typeface="Arial"/>
                <a:cs typeface="Arial"/>
              </a:defRPr>
            </a:lvl1pPr>
            <a:lvl2pPr>
              <a:defRPr>
                <a:latin typeface="Arial"/>
                <a:cs typeface="Arial"/>
              </a:defRPr>
            </a:lvl2pPr>
            <a:lvl3pPr>
              <a:defRPr>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GB" altLang="zh-CN" dirty="0" smtClean="0"/>
              <a:t>Header and First Level Content</a:t>
            </a:r>
            <a:endParaRPr lang="zh-CN" altLang="en-US" dirty="0" smtClean="0"/>
          </a:p>
          <a:p>
            <a:pPr lvl="1"/>
            <a:r>
              <a:rPr lang="en-GB" altLang="zh-CN" dirty="0" smtClean="0"/>
              <a:t>Second Level Content</a:t>
            </a:r>
            <a:endParaRPr lang="zh-CN" altLang="en-US" dirty="0" smtClean="0"/>
          </a:p>
          <a:p>
            <a:pPr lvl="2"/>
            <a:r>
              <a:rPr lang="en-GB" altLang="zh-CN" dirty="0" smtClean="0"/>
              <a:t>Third Level Content</a:t>
            </a:r>
            <a:endParaRPr lang="zh-CN" altLang="en-US" dirty="0" smtClean="0"/>
          </a:p>
          <a:p>
            <a:pPr lvl="3"/>
            <a:r>
              <a:rPr lang="en-US" altLang="zh-CN" dirty="0" smtClean="0"/>
              <a:t>Fourth Level Content</a:t>
            </a:r>
            <a:endParaRPr lang="zh-CN" altLang="en-US" dirty="0" smtClean="0"/>
          </a:p>
          <a:p>
            <a:pPr lvl="4"/>
            <a:r>
              <a:rPr lang="en-US" altLang="zh-CN" dirty="0" smtClean="0"/>
              <a:t>Fifth Level Content</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封底">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a:srcRect b="7844"/>
          <a:stretch/>
        </p:blipFill>
        <p:spPr>
          <a:xfrm>
            <a:off x="0" y="0"/>
            <a:ext cx="9144000" cy="3119284"/>
          </a:xfrm>
          <a:prstGeom prst="rect">
            <a:avLst/>
          </a:prstGeom>
        </p:spPr>
      </p:pic>
      <p:cxnSp>
        <p:nvCxnSpPr>
          <p:cNvPr id="14" name="直接连接符 13"/>
          <p:cNvCxnSpPr/>
          <p:nvPr/>
        </p:nvCxnSpPr>
        <p:spPr bwMode="auto">
          <a:xfrm>
            <a:off x="-11237" y="3119284"/>
            <a:ext cx="9153000" cy="0"/>
          </a:xfrm>
          <a:prstGeom prst="line">
            <a:avLst/>
          </a:prstGeom>
          <a:solidFill>
            <a:schemeClr val="accent1"/>
          </a:solidFill>
          <a:ln w="762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 name="Picture 2" descr="http://www.opple.com.cn/web/static/oppo/images/logo_20.jpg?id=op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7565" y="4715717"/>
            <a:ext cx="1863563" cy="15955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组合 12"/>
          <p:cNvGrpSpPr/>
          <p:nvPr/>
        </p:nvGrpSpPr>
        <p:grpSpPr>
          <a:xfrm>
            <a:off x="1619672" y="3473214"/>
            <a:ext cx="2832891" cy="933495"/>
            <a:chOff x="867682" y="4823269"/>
            <a:chExt cx="3777187" cy="1244660"/>
          </a:xfrm>
        </p:grpSpPr>
        <p:sp>
          <p:nvSpPr>
            <p:cNvPr id="19" name="TextBox 2"/>
            <p:cNvSpPr>
              <a:spLocks noChangeArrowheads="1"/>
            </p:cNvSpPr>
            <p:nvPr/>
          </p:nvSpPr>
          <p:spPr bwMode="auto">
            <a:xfrm>
              <a:off x="867682" y="4823269"/>
              <a:ext cx="377718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3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THANK YOU</a:t>
              </a:r>
              <a:endParaRPr lang="zh-CN" altLang="en-US" sz="900" dirty="0">
                <a:solidFill>
                  <a:schemeClr val="accent1"/>
                </a:solidFill>
              </a:endParaRPr>
            </a:p>
          </p:txBody>
        </p:sp>
        <p:sp>
          <p:nvSpPr>
            <p:cNvPr id="23" name="TextBox 8"/>
            <p:cNvSpPr>
              <a:spLocks noChangeArrowheads="1"/>
            </p:cNvSpPr>
            <p:nvPr/>
          </p:nvSpPr>
          <p:spPr bwMode="auto">
            <a:xfrm>
              <a:off x="1629322" y="5667820"/>
              <a:ext cx="2190750"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135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感谢您的关注</a:t>
              </a:r>
              <a:endParaRPr lang="zh-CN" altLang="en-US" sz="1350" dirty="0">
                <a:solidFill>
                  <a:schemeClr val="accent1"/>
                </a:solidFill>
              </a:endParaRPr>
            </a:p>
          </p:txBody>
        </p:sp>
      </p:grpSp>
      <p:cxnSp>
        <p:nvCxnSpPr>
          <p:cNvPr id="25" name="直接连接符 24"/>
          <p:cNvCxnSpPr/>
          <p:nvPr/>
        </p:nvCxnSpPr>
        <p:spPr bwMode="auto">
          <a:xfrm>
            <a:off x="4573452" y="3448243"/>
            <a:ext cx="0" cy="114486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矩形 27"/>
          <p:cNvSpPr/>
          <p:nvPr/>
        </p:nvSpPr>
        <p:spPr>
          <a:xfrm>
            <a:off x="5076056" y="4327554"/>
            <a:ext cx="1584176" cy="230832"/>
          </a:xfrm>
          <a:prstGeom prst="rect">
            <a:avLst/>
          </a:prstGeom>
        </p:spPr>
        <p:txBody>
          <a:bodyPr wrap="square">
            <a:spAutoFit/>
          </a:bodyPr>
          <a:lstStyle/>
          <a:p>
            <a:pPr lvl="0"/>
            <a:r>
              <a:rPr lang="zh-CN" altLang="en-US" sz="900" dirty="0" smtClean="0">
                <a:solidFill>
                  <a:schemeClr val="bg1">
                    <a:lumMod val="50000"/>
                  </a:schemeClr>
                </a:solidFill>
              </a:rPr>
              <a:t>欧普企业微信号</a:t>
            </a:r>
            <a:endParaRPr lang="zh-CN" altLang="en-US" sz="900" dirty="0">
              <a:solidFill>
                <a:schemeClr val="bg1">
                  <a:lumMod val="50000"/>
                </a:schemeClr>
              </a:solidFill>
            </a:endParaRPr>
          </a:p>
        </p:txBody>
      </p:sp>
      <p:pic>
        <p:nvPicPr>
          <p:cNvPr id="2" name="图片 1"/>
          <p:cNvPicPr>
            <a:picLocks noChangeAspect="1"/>
          </p:cNvPicPr>
          <p:nvPr userDrawn="1"/>
        </p:nvPicPr>
        <p:blipFill>
          <a:blip r:embed="rId4"/>
          <a:stretch>
            <a:fillRect/>
          </a:stretch>
        </p:blipFill>
        <p:spPr>
          <a:xfrm>
            <a:off x="5148064" y="3448243"/>
            <a:ext cx="880934" cy="879311"/>
          </a:xfrm>
          <a:prstGeom prst="rect">
            <a:avLst/>
          </a:prstGeom>
        </p:spPr>
      </p:pic>
    </p:spTree>
    <p:extLst>
      <p:ext uri="{BB962C8B-B14F-4D97-AF65-F5344CB8AC3E}">
        <p14:creationId xmlns:p14="http://schemas.microsoft.com/office/powerpoint/2010/main" val="84930045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8499D0D-2E3B-4668-9F13-D11CB46567B7}" type="datetime1">
              <a:rPr lang="zh-CN" altLang="en-US" smtClean="0"/>
              <a:pPr/>
              <a:t>2018/1/24</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OPPLE.COM</a:t>
            </a:r>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899868C-77B0-401F-96A8-1CCAC3F628F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60" r:id="rId3"/>
    <p:sldLayoutId id="2147483661" r:id="rId4"/>
    <p:sldLayoutId id="2147483662" r:id="rId5"/>
    <p:sldLayoutId id="2147483650" r:id="rId6"/>
    <p:sldLayoutId id="2147483663" r:id="rId7"/>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Homepage-01.jpg"/>
          <p:cNvPicPr>
            <a:picLocks noGrp="1" noChangeAspect="1"/>
          </p:cNvPicPr>
          <p:nvPr/>
        </p:nvPicPr>
        <p:blipFill rotWithShape="1">
          <a:blip r:embed="rId4">
            <a:extLst>
              <a:ext uri="{28A0092B-C50C-407E-A947-70E740481C1C}">
                <a14:useLocalDpi xmlns:a14="http://schemas.microsoft.com/office/drawing/2010/main" val="0"/>
              </a:ext>
            </a:extLst>
          </a:blip>
          <a:srcRect t="17700" b="10682"/>
          <a:stretch/>
        </p:blipFill>
        <p:spPr>
          <a:xfrm>
            <a:off x="1259632" y="915566"/>
            <a:ext cx="7000924" cy="2250847"/>
          </a:xfrm>
          <a:prstGeom prst="rect">
            <a:avLst/>
          </a:prstGeom>
        </p:spPr>
      </p:pic>
      <p:sp>
        <p:nvSpPr>
          <p:cNvPr id="8" name="Content Placeholder 3"/>
          <p:cNvSpPr>
            <a:spLocks noGrp="1"/>
          </p:cNvSpPr>
          <p:nvPr/>
        </p:nvSpPr>
        <p:spPr>
          <a:xfrm>
            <a:off x="1259632" y="3237851"/>
            <a:ext cx="7000924" cy="1055084"/>
          </a:xfrm>
          <a:prstGeom prst="rect">
            <a:avLst/>
          </a:prstGeom>
          <a:solidFill>
            <a:srgbClr val="0046AA"/>
          </a:solidFill>
        </p:spPr>
        <p:txBody>
          <a:bodyPr vert="horz" lIns="144000" tIns="72000" rIns="144000" bIns="72000" rtlCol="0">
            <a:noAutofit/>
          </a:bodyPr>
          <a:lstStyle>
            <a:lvl1pPr marL="0" indent="0" algn="l" defTabSz="457200" rtl="0" eaLnBrk="1" latinLnBrk="0" hangingPunct="1">
              <a:lnSpc>
                <a:spcPts val="3200"/>
              </a:lnSpc>
              <a:spcBef>
                <a:spcPts val="0"/>
              </a:spcBef>
              <a:spcAft>
                <a:spcPts val="400"/>
              </a:spcAft>
              <a:buFontTx/>
              <a:buNone/>
              <a:defRPr sz="2800" b="0" i="0" kern="1200" cap="all" spc="0" baseline="0">
                <a:solidFill>
                  <a:schemeClr val="bg1"/>
                </a:solidFill>
                <a:latin typeface="Arial"/>
                <a:ea typeface="+mn-ea"/>
                <a:cs typeface="Arial"/>
              </a:defRPr>
            </a:lvl1pPr>
            <a:lvl2pPr marL="0" indent="-180000" algn="l" defTabSz="457200" rtl="0" eaLnBrk="1" latinLnBrk="0" hangingPunct="1">
              <a:lnSpc>
                <a:spcPts val="2000"/>
              </a:lnSpc>
              <a:spcBef>
                <a:spcPts val="0"/>
              </a:spcBef>
              <a:spcAft>
                <a:spcPts val="400"/>
              </a:spcAft>
              <a:buFont typeface="Wingdings" charset="2"/>
              <a:buChar char="§"/>
              <a:defRPr sz="1600" b="0" i="0" kern="1200" spc="-50" baseline="0">
                <a:solidFill>
                  <a:schemeClr val="tx1"/>
                </a:solidFill>
                <a:latin typeface="Fedra Sans Std Light"/>
                <a:ea typeface="+mn-ea"/>
                <a:cs typeface="Fedra Sans Std Light"/>
              </a:defRPr>
            </a:lvl2pPr>
            <a:lvl3pPr marL="504000" indent="-216000" algn="l" defTabSz="457200" rtl="0" eaLnBrk="1" latinLnBrk="0" hangingPunct="1">
              <a:lnSpc>
                <a:spcPts val="2000"/>
              </a:lnSpc>
              <a:spcBef>
                <a:spcPts val="0"/>
              </a:spcBef>
              <a:spcAft>
                <a:spcPts val="400"/>
              </a:spcAft>
              <a:buFont typeface="Wingdings" charset="2"/>
              <a:buChar char="§"/>
              <a:defRPr sz="1600" b="0" i="0" kern="1200" spc="-50" baseline="0">
                <a:solidFill>
                  <a:schemeClr val="tx1"/>
                </a:solidFill>
                <a:latin typeface="Fedra Sans Std Light"/>
                <a:ea typeface="+mn-ea"/>
                <a:cs typeface="Fedra Sans Std Light"/>
              </a:defRPr>
            </a:lvl3pPr>
            <a:lvl4pPr marL="756000" indent="-216000" algn="l" defTabSz="457200" rtl="0" eaLnBrk="1" latinLnBrk="0" hangingPunct="1">
              <a:lnSpc>
                <a:spcPts val="1800"/>
              </a:lnSpc>
              <a:spcBef>
                <a:spcPts val="0"/>
              </a:spcBef>
              <a:spcAft>
                <a:spcPts val="200"/>
              </a:spcAft>
              <a:buFont typeface="Arial"/>
              <a:buChar char="–"/>
              <a:defRPr sz="1400" b="0" i="0" kern="1200" spc="-50" baseline="0">
                <a:solidFill>
                  <a:schemeClr val="tx2"/>
                </a:solidFill>
                <a:latin typeface="Fedra Sans Std Light"/>
                <a:ea typeface="+mn-ea"/>
                <a:cs typeface="Fedra Sans Std Light"/>
              </a:defRPr>
            </a:lvl4pPr>
            <a:lvl5pPr marL="1080000" indent="-180000" algn="l" defTabSz="457200" rtl="0" eaLnBrk="1" latinLnBrk="0" hangingPunct="1">
              <a:lnSpc>
                <a:spcPts val="1600"/>
              </a:lnSpc>
              <a:spcBef>
                <a:spcPts val="0"/>
              </a:spcBef>
              <a:spcAft>
                <a:spcPts val="400"/>
              </a:spcAft>
              <a:buFont typeface="Arial"/>
              <a:buChar char="»"/>
              <a:defRPr sz="1400" b="0" i="0" kern="1200" spc="-50" baseline="0">
                <a:solidFill>
                  <a:schemeClr val="tx2"/>
                </a:solidFill>
                <a:latin typeface="Fedra Sans Std Light"/>
                <a:ea typeface="+mn-ea"/>
                <a:cs typeface="Fedra Sans St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b="1" dirty="0" smtClean="0">
                <a:latin typeface="微软雅黑" pitchFamily="34" charset="-122"/>
                <a:ea typeface="微软雅黑" pitchFamily="34" charset="-122"/>
              </a:rPr>
              <a:t>SRM</a:t>
            </a:r>
            <a:r>
              <a:rPr lang="zh-CN" altLang="en-US" b="1" dirty="0" smtClean="0">
                <a:latin typeface="微软雅黑" pitchFamily="34" charset="-122"/>
                <a:ea typeface="微软雅黑" pitchFamily="34" charset="-122"/>
              </a:rPr>
              <a:t>系统供应商对账指引</a:t>
            </a:r>
            <a:endParaRPr lang="en-US" altLang="zh-CN" b="1" dirty="0">
              <a:latin typeface="微软雅黑" pitchFamily="34" charset="-122"/>
              <a:ea typeface="微软雅黑" pitchFamily="34" charset="-122"/>
            </a:endParaRPr>
          </a:p>
          <a:p>
            <a:r>
              <a:rPr lang="zh-CN" altLang="en-US" sz="2000" b="1" dirty="0" smtClean="0">
                <a:latin typeface="微软雅黑" pitchFamily="34" charset="-122"/>
                <a:ea typeface="微软雅黑" pitchFamily="34" charset="-122"/>
              </a:rPr>
              <a:t>财务共享中心</a:t>
            </a:r>
            <a:endParaRPr lang="en-US" altLang="zh-CN" sz="2000" b="1"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31800" y="339502"/>
            <a:ext cx="6276159" cy="523220"/>
          </a:xfrm>
          <a:prstGeom prst="rect">
            <a:avLst/>
          </a:prstGeom>
          <a:solidFill>
            <a:srgbClr val="136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800">
                <a:solidFill>
                  <a:schemeClr val="tx1"/>
                </a:solidFill>
                <a:latin typeface="Arial" panose="020B0604020202020204" pitchFamily="34" charset="0"/>
                <a:ea typeface="楷体_GB2312" pitchFamily="49" charset="-122"/>
              </a:defRPr>
            </a:lvl1pPr>
            <a:lvl2pPr marL="742950" indent="-285750">
              <a:defRPr sz="2800">
                <a:solidFill>
                  <a:schemeClr val="tx1"/>
                </a:solidFill>
                <a:latin typeface="Arial" panose="020B0604020202020204" pitchFamily="34" charset="0"/>
                <a:ea typeface="楷体_GB2312" pitchFamily="49" charset="-122"/>
              </a:defRPr>
            </a:lvl2pPr>
            <a:lvl3pPr marL="1143000" indent="-228600">
              <a:defRPr sz="2800">
                <a:solidFill>
                  <a:schemeClr val="tx1"/>
                </a:solidFill>
                <a:latin typeface="Arial" panose="020B0604020202020204" pitchFamily="34" charset="0"/>
                <a:ea typeface="楷体_GB2312" pitchFamily="49" charset="-122"/>
              </a:defRPr>
            </a:lvl3pPr>
            <a:lvl4pPr marL="1600200" indent="-228600">
              <a:defRPr sz="2800">
                <a:solidFill>
                  <a:schemeClr val="tx1"/>
                </a:solidFill>
                <a:latin typeface="Arial" panose="020B0604020202020204" pitchFamily="34" charset="0"/>
                <a:ea typeface="楷体_GB2312" pitchFamily="49" charset="-122"/>
              </a:defRPr>
            </a:lvl4pPr>
            <a:lvl5pPr marL="2057400" indent="-228600">
              <a:defRPr sz="2800">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9pPr>
          </a:lstStyle>
          <a:p>
            <a:r>
              <a:rPr lang="zh-CN" altLang="en-US" b="1" dirty="0">
                <a:solidFill>
                  <a:srgbClr val="FFFFFF"/>
                </a:solidFill>
                <a:latin typeface="Arial"/>
                <a:ea typeface="微软雅黑"/>
              </a:rPr>
              <a:t>登录及信息</a:t>
            </a:r>
            <a:r>
              <a:rPr lang="zh-CN" altLang="en-US" b="1" dirty="0" smtClean="0">
                <a:solidFill>
                  <a:srgbClr val="FFFFFF"/>
                </a:solidFill>
                <a:latin typeface="Arial"/>
                <a:ea typeface="微软雅黑"/>
              </a:rPr>
              <a:t>维护</a:t>
            </a:r>
            <a:endParaRPr lang="zh-CN" altLang="en-US" b="1" dirty="0">
              <a:solidFill>
                <a:srgbClr val="FFFFFF"/>
              </a:solidFill>
              <a:latin typeface="Arial"/>
              <a:ea typeface="微软雅黑"/>
            </a:endParaRPr>
          </a:p>
        </p:txBody>
      </p:sp>
      <p:sp>
        <p:nvSpPr>
          <p:cNvPr id="9" name="TextBox 2"/>
          <p:cNvSpPr txBox="1">
            <a:spLocks noChangeArrowheads="1"/>
          </p:cNvSpPr>
          <p:nvPr/>
        </p:nvSpPr>
        <p:spPr bwMode="auto">
          <a:xfrm>
            <a:off x="323528" y="910630"/>
            <a:ext cx="72167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7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5146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9718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4290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8862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a:buNone/>
            </a:pPr>
            <a:r>
              <a:rPr lang="zh-CN" altLang="zh-CN" sz="1600" dirty="0">
                <a:latin typeface="微软雅黑" panose="020B0503020204020204" pitchFamily="34" charset="-122"/>
              </a:rPr>
              <a:t>采购商管理人员审批确认之后，业务负责人邮箱会收到账号信息</a:t>
            </a:r>
            <a:r>
              <a:rPr lang="zh-CN" altLang="zh-CN" sz="1600" dirty="0" smtClean="0">
                <a:latin typeface="微软雅黑" panose="020B0503020204020204" pitchFamily="34" charset="-122"/>
              </a:rPr>
              <a:t>邮件</a:t>
            </a:r>
            <a:endParaRPr lang="zh-CN" altLang="zh-CN" sz="1600" dirty="0">
              <a:latin typeface="微软雅黑" panose="020B0503020204020204" pitchFamily="34" charset="-122"/>
            </a:endParaRPr>
          </a:p>
        </p:txBody>
      </p:sp>
      <p:sp>
        <p:nvSpPr>
          <p:cNvPr id="6" name="TextBox 2"/>
          <p:cNvSpPr txBox="1">
            <a:spLocks noChangeArrowheads="1"/>
          </p:cNvSpPr>
          <p:nvPr/>
        </p:nvSpPr>
        <p:spPr bwMode="auto">
          <a:xfrm>
            <a:off x="379909" y="4028460"/>
            <a:ext cx="26079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7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5146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9718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4290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8862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r>
              <a:rPr lang="zh-CN" altLang="zh-CN" sz="1400" dirty="0">
                <a:latin typeface="微软雅黑" panose="020B0503020204020204" pitchFamily="34" charset="-122"/>
              </a:rPr>
              <a:t>然后可利用此信息进行登录</a:t>
            </a:r>
            <a:r>
              <a:rPr lang="zh-CN" altLang="zh-CN" sz="1400" dirty="0">
                <a:ea typeface="宋体" panose="02010600030101010101" pitchFamily="2" charset="-122"/>
              </a:rPr>
              <a:t>。</a:t>
            </a:r>
            <a:endParaRPr lang="zh-CN" altLang="zh-CN" sz="1400" dirty="0">
              <a:latin typeface="微软雅黑" panose="020B0503020204020204" pitchFamily="34" charset="-122"/>
            </a:endParaRPr>
          </a:p>
        </p:txBody>
      </p:sp>
      <p:pic>
        <p:nvPicPr>
          <p:cNvPr id="8"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419622"/>
            <a:ext cx="77120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547" y="2947402"/>
            <a:ext cx="3978328" cy="201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634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31800" y="339502"/>
            <a:ext cx="6276159" cy="523220"/>
          </a:xfrm>
          <a:prstGeom prst="rect">
            <a:avLst/>
          </a:prstGeom>
          <a:solidFill>
            <a:srgbClr val="136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800">
                <a:solidFill>
                  <a:schemeClr val="tx1"/>
                </a:solidFill>
                <a:latin typeface="Arial" panose="020B0604020202020204" pitchFamily="34" charset="0"/>
                <a:ea typeface="楷体_GB2312" pitchFamily="49" charset="-122"/>
              </a:defRPr>
            </a:lvl1pPr>
            <a:lvl2pPr marL="742950" indent="-285750">
              <a:defRPr sz="2800">
                <a:solidFill>
                  <a:schemeClr val="tx1"/>
                </a:solidFill>
                <a:latin typeface="Arial" panose="020B0604020202020204" pitchFamily="34" charset="0"/>
                <a:ea typeface="楷体_GB2312" pitchFamily="49" charset="-122"/>
              </a:defRPr>
            </a:lvl2pPr>
            <a:lvl3pPr marL="1143000" indent="-228600">
              <a:defRPr sz="2800">
                <a:solidFill>
                  <a:schemeClr val="tx1"/>
                </a:solidFill>
                <a:latin typeface="Arial" panose="020B0604020202020204" pitchFamily="34" charset="0"/>
                <a:ea typeface="楷体_GB2312" pitchFamily="49" charset="-122"/>
              </a:defRPr>
            </a:lvl3pPr>
            <a:lvl4pPr marL="1600200" indent="-228600">
              <a:defRPr sz="2800">
                <a:solidFill>
                  <a:schemeClr val="tx1"/>
                </a:solidFill>
                <a:latin typeface="Arial" panose="020B0604020202020204" pitchFamily="34" charset="0"/>
                <a:ea typeface="楷体_GB2312" pitchFamily="49" charset="-122"/>
              </a:defRPr>
            </a:lvl4pPr>
            <a:lvl5pPr marL="2057400" indent="-228600">
              <a:defRPr sz="2800">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9pPr>
          </a:lstStyle>
          <a:p>
            <a:r>
              <a:rPr lang="zh-CN" altLang="en-US" b="1" dirty="0">
                <a:solidFill>
                  <a:srgbClr val="FFFFFF"/>
                </a:solidFill>
                <a:latin typeface="Arial"/>
                <a:ea typeface="微软雅黑"/>
              </a:rPr>
              <a:t>供应商</a:t>
            </a:r>
            <a:r>
              <a:rPr lang="en-US" altLang="zh-CN" b="1" dirty="0">
                <a:solidFill>
                  <a:srgbClr val="FFFFFF"/>
                </a:solidFill>
                <a:latin typeface="Arial"/>
                <a:ea typeface="微软雅黑"/>
              </a:rPr>
              <a:t>SRM</a:t>
            </a:r>
            <a:r>
              <a:rPr lang="zh-CN" altLang="en-US" b="1" dirty="0">
                <a:solidFill>
                  <a:srgbClr val="FFFFFF"/>
                </a:solidFill>
                <a:latin typeface="Arial"/>
                <a:ea typeface="微软雅黑"/>
              </a:rPr>
              <a:t>系统操作</a:t>
            </a:r>
            <a:r>
              <a:rPr lang="en-US" altLang="zh-CN" b="1" dirty="0" smtClean="0">
                <a:solidFill>
                  <a:srgbClr val="FFFFFF"/>
                </a:solidFill>
                <a:latin typeface="Arial"/>
                <a:ea typeface="微软雅黑"/>
              </a:rPr>
              <a:t>-</a:t>
            </a:r>
            <a:r>
              <a:rPr lang="zh-CN" altLang="en-US" b="1" dirty="0" smtClean="0">
                <a:solidFill>
                  <a:srgbClr val="FFFFFF"/>
                </a:solidFill>
                <a:latin typeface="Arial"/>
                <a:ea typeface="微软雅黑"/>
              </a:rPr>
              <a:t>正常对账</a:t>
            </a:r>
            <a:endParaRPr lang="zh-CN" altLang="en-US" b="1" dirty="0">
              <a:solidFill>
                <a:srgbClr val="FFFFFF"/>
              </a:solidFill>
              <a:latin typeface="Arial"/>
              <a:ea typeface="微软雅黑"/>
            </a:endParaRPr>
          </a:p>
        </p:txBody>
      </p:sp>
      <p:sp>
        <p:nvSpPr>
          <p:cNvPr id="9" name="TextBox 2"/>
          <p:cNvSpPr txBox="1">
            <a:spLocks noChangeArrowheads="1"/>
          </p:cNvSpPr>
          <p:nvPr/>
        </p:nvSpPr>
        <p:spPr bwMode="auto">
          <a:xfrm>
            <a:off x="323528" y="910630"/>
            <a:ext cx="72167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7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5146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9718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4290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8862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a:spcBef>
                <a:spcPct val="0"/>
              </a:spcBef>
              <a:buNone/>
            </a:pPr>
            <a:r>
              <a:rPr lang="zh-CN" altLang="en-US" sz="1600" dirty="0">
                <a:latin typeface="微软雅黑" panose="020B0503020204020204" pitchFamily="34" charset="-122"/>
              </a:rPr>
              <a:t>财务模块下点击进入确认开票</a:t>
            </a:r>
          </a:p>
        </p:txBody>
      </p:sp>
      <p:pic>
        <p:nvPicPr>
          <p:cNvPr id="8"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347614"/>
            <a:ext cx="7778316"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268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31800" y="339502"/>
            <a:ext cx="6276159" cy="523220"/>
          </a:xfrm>
          <a:prstGeom prst="rect">
            <a:avLst/>
          </a:prstGeom>
          <a:solidFill>
            <a:srgbClr val="136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800">
                <a:solidFill>
                  <a:schemeClr val="tx1"/>
                </a:solidFill>
                <a:latin typeface="Arial" panose="020B0604020202020204" pitchFamily="34" charset="0"/>
                <a:ea typeface="楷体_GB2312" pitchFamily="49" charset="-122"/>
              </a:defRPr>
            </a:lvl1pPr>
            <a:lvl2pPr marL="742950" indent="-285750">
              <a:defRPr sz="2800">
                <a:solidFill>
                  <a:schemeClr val="tx1"/>
                </a:solidFill>
                <a:latin typeface="Arial" panose="020B0604020202020204" pitchFamily="34" charset="0"/>
                <a:ea typeface="楷体_GB2312" pitchFamily="49" charset="-122"/>
              </a:defRPr>
            </a:lvl2pPr>
            <a:lvl3pPr marL="1143000" indent="-228600">
              <a:defRPr sz="2800">
                <a:solidFill>
                  <a:schemeClr val="tx1"/>
                </a:solidFill>
                <a:latin typeface="Arial" panose="020B0604020202020204" pitchFamily="34" charset="0"/>
                <a:ea typeface="楷体_GB2312" pitchFamily="49" charset="-122"/>
              </a:defRPr>
            </a:lvl3pPr>
            <a:lvl4pPr marL="1600200" indent="-228600">
              <a:defRPr sz="2800">
                <a:solidFill>
                  <a:schemeClr val="tx1"/>
                </a:solidFill>
                <a:latin typeface="Arial" panose="020B0604020202020204" pitchFamily="34" charset="0"/>
                <a:ea typeface="楷体_GB2312" pitchFamily="49" charset="-122"/>
              </a:defRPr>
            </a:lvl4pPr>
            <a:lvl5pPr marL="2057400" indent="-228600">
              <a:defRPr sz="2800">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9pPr>
          </a:lstStyle>
          <a:p>
            <a:r>
              <a:rPr lang="zh-CN" altLang="en-US" b="1" dirty="0">
                <a:solidFill>
                  <a:srgbClr val="FFFFFF"/>
                </a:solidFill>
                <a:latin typeface="Arial"/>
                <a:ea typeface="微软雅黑"/>
              </a:rPr>
              <a:t>供应商</a:t>
            </a:r>
            <a:r>
              <a:rPr lang="en-US" altLang="zh-CN" b="1" dirty="0">
                <a:solidFill>
                  <a:srgbClr val="FFFFFF"/>
                </a:solidFill>
                <a:latin typeface="Arial"/>
                <a:ea typeface="微软雅黑"/>
              </a:rPr>
              <a:t>SRM</a:t>
            </a:r>
            <a:r>
              <a:rPr lang="zh-CN" altLang="en-US" b="1" dirty="0">
                <a:solidFill>
                  <a:srgbClr val="FFFFFF"/>
                </a:solidFill>
                <a:latin typeface="Arial"/>
                <a:ea typeface="微软雅黑"/>
              </a:rPr>
              <a:t>系统操作</a:t>
            </a:r>
            <a:r>
              <a:rPr lang="en-US" altLang="zh-CN" b="1" dirty="0">
                <a:solidFill>
                  <a:srgbClr val="FFFFFF"/>
                </a:solidFill>
                <a:latin typeface="Arial"/>
                <a:ea typeface="微软雅黑"/>
              </a:rPr>
              <a:t>-</a:t>
            </a:r>
            <a:r>
              <a:rPr lang="zh-CN" altLang="en-US" b="1" dirty="0">
                <a:solidFill>
                  <a:srgbClr val="FFFFFF"/>
                </a:solidFill>
                <a:latin typeface="Arial"/>
                <a:ea typeface="微软雅黑"/>
              </a:rPr>
              <a:t>正常对</a:t>
            </a:r>
            <a:r>
              <a:rPr lang="zh-CN" altLang="en-US" b="1" dirty="0" smtClean="0">
                <a:solidFill>
                  <a:srgbClr val="FFFFFF"/>
                </a:solidFill>
                <a:latin typeface="Arial"/>
                <a:ea typeface="微软雅黑"/>
              </a:rPr>
              <a:t>账</a:t>
            </a:r>
            <a:endParaRPr lang="zh-CN" altLang="en-US" b="1" dirty="0">
              <a:solidFill>
                <a:srgbClr val="FFFFFF"/>
              </a:solidFill>
              <a:latin typeface="Arial"/>
              <a:ea typeface="微软雅黑"/>
            </a:endParaRPr>
          </a:p>
        </p:txBody>
      </p:sp>
      <p:sp>
        <p:nvSpPr>
          <p:cNvPr id="9" name="TextBox 2"/>
          <p:cNvSpPr txBox="1">
            <a:spLocks noChangeArrowheads="1"/>
          </p:cNvSpPr>
          <p:nvPr/>
        </p:nvSpPr>
        <p:spPr bwMode="auto">
          <a:xfrm>
            <a:off x="323528" y="921523"/>
            <a:ext cx="72167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7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5146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9718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4290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8862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a:spcBef>
                <a:spcPct val="0"/>
              </a:spcBef>
              <a:buNone/>
            </a:pPr>
            <a:r>
              <a:rPr lang="zh-CN" altLang="en-US" sz="1600" dirty="0">
                <a:latin typeface="微软雅黑" panose="020B0503020204020204" pitchFamily="34" charset="-122"/>
              </a:rPr>
              <a:t>点击查询，查看“已发布”状态的对账单，勾选确认的对账单，点击打印</a:t>
            </a:r>
            <a:endParaRPr lang="en-US" altLang="zh-CN" sz="1600" dirty="0">
              <a:latin typeface="微软雅黑" panose="020B0503020204020204" pitchFamily="34" charset="-122"/>
            </a:endParaRPr>
          </a:p>
        </p:txBody>
      </p:sp>
      <p:pic>
        <p:nvPicPr>
          <p:cNvPr id="5"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491630"/>
            <a:ext cx="8244656" cy="198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3"/>
          <p:cNvSpPr txBox="1">
            <a:spLocks noChangeArrowheads="1"/>
          </p:cNvSpPr>
          <p:nvPr/>
        </p:nvSpPr>
        <p:spPr bwMode="auto">
          <a:xfrm>
            <a:off x="431800" y="3579862"/>
            <a:ext cx="82446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7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5146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9718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4290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8862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a:spcBef>
                <a:spcPct val="0"/>
              </a:spcBef>
              <a:buNone/>
            </a:pPr>
            <a:r>
              <a:rPr lang="zh-CN" altLang="en-US" sz="1400" dirty="0">
                <a:latin typeface="微软雅黑" panose="020B0503020204020204" pitchFamily="34" charset="-122"/>
              </a:rPr>
              <a:t>操作步骤：查询</a:t>
            </a:r>
            <a:r>
              <a:rPr lang="zh-CN" altLang="zh-CN" sz="1400" dirty="0">
                <a:latin typeface="微软雅黑" panose="020B0503020204020204" pitchFamily="34" charset="-122"/>
              </a:rPr>
              <a:t>→</a:t>
            </a:r>
            <a:r>
              <a:rPr lang="zh-CN" altLang="en-US" sz="1400" dirty="0">
                <a:latin typeface="微软雅黑" panose="020B0503020204020204" pitchFamily="34" charset="-122"/>
              </a:rPr>
              <a:t>勾选</a:t>
            </a:r>
            <a:r>
              <a:rPr lang="zh-CN" altLang="zh-CN" sz="1400" dirty="0">
                <a:latin typeface="微软雅黑" panose="020B0503020204020204" pitchFamily="34" charset="-122"/>
              </a:rPr>
              <a:t>→</a:t>
            </a:r>
            <a:r>
              <a:rPr lang="zh-CN" altLang="en-US" sz="1400" dirty="0">
                <a:latin typeface="微软雅黑" panose="020B0503020204020204" pitchFamily="34" charset="-122"/>
              </a:rPr>
              <a:t>打印</a:t>
            </a:r>
          </a:p>
          <a:p>
            <a:pPr eaLnBrk="1" hangingPunct="1">
              <a:spcBef>
                <a:spcPct val="0"/>
              </a:spcBef>
              <a:buFont typeface="Arial" panose="020B0604020202020204" pitchFamily="34" charset="0"/>
              <a:buNone/>
            </a:pPr>
            <a:endParaRPr lang="en-US" altLang="zh-CN" sz="1400" b="1" dirty="0" smtClean="0">
              <a:solidFill>
                <a:srgbClr val="FF0000"/>
              </a:solidFill>
              <a:latin typeface="微软雅黑" panose="020B0503020204020204" pitchFamily="34" charset="-122"/>
              <a:sym typeface="Wingdings" panose="05000000000000000000" pitchFamily="2" charset="2"/>
            </a:endParaRPr>
          </a:p>
          <a:p>
            <a:pPr eaLnBrk="1" hangingPunct="1">
              <a:spcBef>
                <a:spcPct val="0"/>
              </a:spcBef>
              <a:buFont typeface="Arial" panose="020B0604020202020204" pitchFamily="34" charset="0"/>
              <a:buNone/>
            </a:pPr>
            <a:r>
              <a:rPr lang="en-US" altLang="zh-CN" sz="1400" b="1" dirty="0" smtClean="0">
                <a:solidFill>
                  <a:srgbClr val="FF0000"/>
                </a:solidFill>
                <a:latin typeface="微软雅黑" panose="020B0503020204020204" pitchFamily="34" charset="-122"/>
                <a:sym typeface="Wingdings" panose="05000000000000000000" pitchFamily="2" charset="2"/>
              </a:rPr>
              <a:t></a:t>
            </a:r>
            <a:r>
              <a:rPr lang="zh-CN" altLang="zh-CN" sz="1400" b="1" dirty="0">
                <a:solidFill>
                  <a:srgbClr val="FF0000"/>
                </a:solidFill>
                <a:latin typeface="微软雅黑" panose="020B0503020204020204" pitchFamily="34" charset="-122"/>
              </a:rPr>
              <a:t>提示</a:t>
            </a:r>
            <a:r>
              <a:rPr lang="zh-CN" altLang="en-US" sz="1400" b="1" dirty="0">
                <a:solidFill>
                  <a:srgbClr val="FF0000"/>
                </a:solidFill>
                <a:latin typeface="微软雅黑" panose="020B0503020204020204" pitchFamily="34" charset="-122"/>
              </a:rPr>
              <a:t>： </a:t>
            </a:r>
            <a:r>
              <a:rPr lang="zh-CN" altLang="en-US" sz="1400" b="1" dirty="0">
                <a:latin typeface="微软雅黑" panose="020B0503020204020204" pitchFamily="34" charset="-122"/>
              </a:rPr>
              <a:t>开票单号为蓝色</a:t>
            </a:r>
            <a:r>
              <a:rPr lang="zh-CN" altLang="en-US" sz="1400" dirty="0">
                <a:latin typeface="微软雅黑" panose="020B0503020204020204" pitchFamily="34" charset="-122"/>
              </a:rPr>
              <a:t>，说明对账月份未上传价差表，如供应商发现价格有差异，可联系开发采购人员核对价格填写需调整含税金额</a:t>
            </a:r>
          </a:p>
        </p:txBody>
      </p:sp>
    </p:spTree>
    <p:extLst>
      <p:ext uri="{BB962C8B-B14F-4D97-AF65-F5344CB8AC3E}">
        <p14:creationId xmlns:p14="http://schemas.microsoft.com/office/powerpoint/2010/main" val="2189742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440069" y="2787774"/>
            <a:ext cx="8228117" cy="2016224"/>
          </a:xfrm>
          <a:prstGeom prst="rect">
            <a:avLst/>
          </a:prstGeom>
        </p:spPr>
      </p:pic>
      <p:sp>
        <p:nvSpPr>
          <p:cNvPr id="7" name="Text Box 7"/>
          <p:cNvSpPr txBox="1">
            <a:spLocks noChangeArrowheads="1"/>
          </p:cNvSpPr>
          <p:nvPr/>
        </p:nvSpPr>
        <p:spPr bwMode="auto">
          <a:xfrm>
            <a:off x="431800" y="267494"/>
            <a:ext cx="6276159" cy="523220"/>
          </a:xfrm>
          <a:prstGeom prst="rect">
            <a:avLst/>
          </a:prstGeom>
          <a:solidFill>
            <a:srgbClr val="136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800">
                <a:solidFill>
                  <a:schemeClr val="tx1"/>
                </a:solidFill>
                <a:latin typeface="Arial" panose="020B0604020202020204" pitchFamily="34" charset="0"/>
                <a:ea typeface="楷体_GB2312" pitchFamily="49" charset="-122"/>
              </a:defRPr>
            </a:lvl1pPr>
            <a:lvl2pPr marL="742950" indent="-285750">
              <a:defRPr sz="2800">
                <a:solidFill>
                  <a:schemeClr val="tx1"/>
                </a:solidFill>
                <a:latin typeface="Arial" panose="020B0604020202020204" pitchFamily="34" charset="0"/>
                <a:ea typeface="楷体_GB2312" pitchFamily="49" charset="-122"/>
              </a:defRPr>
            </a:lvl2pPr>
            <a:lvl3pPr marL="1143000" indent="-228600">
              <a:defRPr sz="2800">
                <a:solidFill>
                  <a:schemeClr val="tx1"/>
                </a:solidFill>
                <a:latin typeface="Arial" panose="020B0604020202020204" pitchFamily="34" charset="0"/>
                <a:ea typeface="楷体_GB2312" pitchFamily="49" charset="-122"/>
              </a:defRPr>
            </a:lvl3pPr>
            <a:lvl4pPr marL="1600200" indent="-228600">
              <a:defRPr sz="2800">
                <a:solidFill>
                  <a:schemeClr val="tx1"/>
                </a:solidFill>
                <a:latin typeface="Arial" panose="020B0604020202020204" pitchFamily="34" charset="0"/>
                <a:ea typeface="楷体_GB2312" pitchFamily="49" charset="-122"/>
              </a:defRPr>
            </a:lvl4pPr>
            <a:lvl5pPr marL="2057400" indent="-228600">
              <a:defRPr sz="2800">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9pPr>
          </a:lstStyle>
          <a:p>
            <a:r>
              <a:rPr lang="zh-CN" altLang="en-US" b="1" dirty="0">
                <a:solidFill>
                  <a:srgbClr val="FFFFFF"/>
                </a:solidFill>
                <a:latin typeface="Arial"/>
                <a:ea typeface="微软雅黑"/>
              </a:rPr>
              <a:t>供应商</a:t>
            </a:r>
            <a:r>
              <a:rPr lang="en-US" altLang="zh-CN" b="1" dirty="0">
                <a:solidFill>
                  <a:srgbClr val="FFFFFF"/>
                </a:solidFill>
                <a:latin typeface="Arial"/>
                <a:ea typeface="微软雅黑"/>
              </a:rPr>
              <a:t>SRM</a:t>
            </a:r>
            <a:r>
              <a:rPr lang="zh-CN" altLang="en-US" b="1" dirty="0">
                <a:solidFill>
                  <a:srgbClr val="FFFFFF"/>
                </a:solidFill>
                <a:latin typeface="Arial"/>
                <a:ea typeface="微软雅黑"/>
              </a:rPr>
              <a:t>系统操作</a:t>
            </a:r>
            <a:r>
              <a:rPr lang="en-US" altLang="zh-CN" b="1" dirty="0">
                <a:solidFill>
                  <a:srgbClr val="FFFFFF"/>
                </a:solidFill>
                <a:latin typeface="Arial"/>
                <a:ea typeface="微软雅黑"/>
              </a:rPr>
              <a:t>-</a:t>
            </a:r>
            <a:r>
              <a:rPr lang="zh-CN" altLang="en-US" b="1" dirty="0">
                <a:solidFill>
                  <a:srgbClr val="FFFFFF"/>
                </a:solidFill>
                <a:latin typeface="Arial"/>
                <a:ea typeface="微软雅黑"/>
              </a:rPr>
              <a:t>正常对</a:t>
            </a:r>
            <a:r>
              <a:rPr lang="zh-CN" altLang="en-US" b="1" dirty="0" smtClean="0">
                <a:solidFill>
                  <a:srgbClr val="FFFFFF"/>
                </a:solidFill>
                <a:latin typeface="Arial"/>
                <a:ea typeface="微软雅黑"/>
              </a:rPr>
              <a:t>账</a:t>
            </a:r>
            <a:endParaRPr lang="zh-CN" altLang="en-US" b="1" dirty="0">
              <a:solidFill>
                <a:srgbClr val="FFFFFF"/>
              </a:solidFill>
              <a:latin typeface="Arial"/>
              <a:ea typeface="微软雅黑"/>
            </a:endParaRPr>
          </a:p>
        </p:txBody>
      </p:sp>
      <p:sp>
        <p:nvSpPr>
          <p:cNvPr id="9" name="TextBox 2"/>
          <p:cNvSpPr txBox="1">
            <a:spLocks noChangeArrowheads="1"/>
          </p:cNvSpPr>
          <p:nvPr/>
        </p:nvSpPr>
        <p:spPr bwMode="auto">
          <a:xfrm>
            <a:off x="323528" y="821568"/>
            <a:ext cx="8336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7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5146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9718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4290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8862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a:spcBef>
                <a:spcPct val="0"/>
              </a:spcBef>
              <a:buNone/>
            </a:pPr>
            <a:r>
              <a:rPr lang="en-US" altLang="zh-CN" sz="1200" b="1" dirty="0">
                <a:solidFill>
                  <a:srgbClr val="FF0000"/>
                </a:solidFill>
                <a:latin typeface="微软雅黑" panose="020B0503020204020204" pitchFamily="34" charset="-122"/>
                <a:sym typeface="Wingdings" panose="05000000000000000000" pitchFamily="2" charset="2"/>
              </a:rPr>
              <a:t></a:t>
            </a:r>
            <a:r>
              <a:rPr lang="zh-CN" altLang="zh-CN" sz="1200" b="1" dirty="0">
                <a:solidFill>
                  <a:srgbClr val="FF0000"/>
                </a:solidFill>
                <a:latin typeface="微软雅黑" panose="020B0503020204020204" pitchFamily="34" charset="-122"/>
              </a:rPr>
              <a:t>提示</a:t>
            </a:r>
            <a:r>
              <a:rPr lang="zh-CN" altLang="en-US" sz="1200" b="1" dirty="0">
                <a:solidFill>
                  <a:srgbClr val="FF0000"/>
                </a:solidFill>
                <a:latin typeface="微软雅黑" panose="020B0503020204020204" pitchFamily="34" charset="-122"/>
              </a:rPr>
              <a:t>：</a:t>
            </a:r>
            <a:r>
              <a:rPr lang="zh-CN" altLang="en-US" sz="1200" dirty="0">
                <a:latin typeface="微软雅黑" panose="020B0503020204020204" pitchFamily="34" charset="-122"/>
              </a:rPr>
              <a:t>若开票</a:t>
            </a:r>
            <a:r>
              <a:rPr lang="zh-CN" altLang="en-US" sz="1200" b="1" dirty="0">
                <a:latin typeface="微软雅黑" panose="020B0503020204020204" pitchFamily="34" charset="-122"/>
              </a:rPr>
              <a:t>单号显示为红色</a:t>
            </a:r>
            <a:r>
              <a:rPr lang="zh-CN" altLang="en-US" sz="1200" dirty="0">
                <a:latin typeface="微软雅黑" panose="020B0503020204020204" pitchFamily="34" charset="-122"/>
              </a:rPr>
              <a:t>，说明该月对账单存在价差，需要联系对应开发采购人员确认金额，并将金额填写在</a:t>
            </a:r>
            <a:r>
              <a:rPr lang="zh-CN" altLang="en-US" sz="1200" b="1" dirty="0">
                <a:latin typeface="微软雅黑" panose="020B0503020204020204" pitchFamily="34" charset="-122"/>
              </a:rPr>
              <a:t>需调整含税金额框内</a:t>
            </a:r>
            <a:r>
              <a:rPr lang="zh-CN" altLang="en-US" sz="1200" dirty="0">
                <a:latin typeface="微软雅黑" panose="020B0503020204020204" pitchFamily="34" charset="-122"/>
              </a:rPr>
              <a:t>方可进行下一步操作填写</a:t>
            </a:r>
          </a:p>
        </p:txBody>
      </p:sp>
      <p:pic>
        <p:nvPicPr>
          <p:cNvPr id="10"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347614"/>
            <a:ext cx="8244656"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8359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395536" y="483518"/>
            <a:ext cx="6276159" cy="523220"/>
          </a:xfrm>
          <a:prstGeom prst="rect">
            <a:avLst/>
          </a:prstGeom>
          <a:solidFill>
            <a:srgbClr val="136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800">
                <a:solidFill>
                  <a:schemeClr val="tx1"/>
                </a:solidFill>
                <a:latin typeface="Arial" panose="020B0604020202020204" pitchFamily="34" charset="0"/>
                <a:ea typeface="楷体_GB2312" pitchFamily="49" charset="-122"/>
              </a:defRPr>
            </a:lvl1pPr>
            <a:lvl2pPr marL="742950" indent="-285750">
              <a:defRPr sz="2800">
                <a:solidFill>
                  <a:schemeClr val="tx1"/>
                </a:solidFill>
                <a:latin typeface="Arial" panose="020B0604020202020204" pitchFamily="34" charset="0"/>
                <a:ea typeface="楷体_GB2312" pitchFamily="49" charset="-122"/>
              </a:defRPr>
            </a:lvl2pPr>
            <a:lvl3pPr marL="1143000" indent="-228600">
              <a:defRPr sz="2800">
                <a:solidFill>
                  <a:schemeClr val="tx1"/>
                </a:solidFill>
                <a:latin typeface="Arial" panose="020B0604020202020204" pitchFamily="34" charset="0"/>
                <a:ea typeface="楷体_GB2312" pitchFamily="49" charset="-122"/>
              </a:defRPr>
            </a:lvl3pPr>
            <a:lvl4pPr marL="1600200" indent="-228600">
              <a:defRPr sz="2800">
                <a:solidFill>
                  <a:schemeClr val="tx1"/>
                </a:solidFill>
                <a:latin typeface="Arial" panose="020B0604020202020204" pitchFamily="34" charset="0"/>
                <a:ea typeface="楷体_GB2312" pitchFamily="49" charset="-122"/>
              </a:defRPr>
            </a:lvl4pPr>
            <a:lvl5pPr marL="2057400" indent="-228600">
              <a:defRPr sz="2800">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9pPr>
          </a:lstStyle>
          <a:p>
            <a:r>
              <a:rPr lang="zh-CN" altLang="en-US" b="1" dirty="0">
                <a:solidFill>
                  <a:srgbClr val="FFFFFF"/>
                </a:solidFill>
                <a:latin typeface="Arial"/>
                <a:ea typeface="微软雅黑"/>
              </a:rPr>
              <a:t>供应商</a:t>
            </a:r>
            <a:r>
              <a:rPr lang="en-US" altLang="zh-CN" b="1" dirty="0">
                <a:solidFill>
                  <a:srgbClr val="FFFFFF"/>
                </a:solidFill>
                <a:latin typeface="Arial"/>
                <a:ea typeface="微软雅黑"/>
              </a:rPr>
              <a:t>SRM</a:t>
            </a:r>
            <a:r>
              <a:rPr lang="zh-CN" altLang="en-US" b="1" dirty="0">
                <a:solidFill>
                  <a:srgbClr val="FFFFFF"/>
                </a:solidFill>
                <a:latin typeface="Arial"/>
                <a:ea typeface="微软雅黑"/>
              </a:rPr>
              <a:t>系统操作</a:t>
            </a:r>
            <a:r>
              <a:rPr lang="en-US" altLang="zh-CN" b="1" dirty="0" smtClean="0">
                <a:solidFill>
                  <a:srgbClr val="FFFFFF"/>
                </a:solidFill>
                <a:latin typeface="Arial"/>
                <a:ea typeface="微软雅黑"/>
              </a:rPr>
              <a:t>-</a:t>
            </a:r>
            <a:r>
              <a:rPr lang="zh-CN" altLang="en-US" b="1" dirty="0">
                <a:solidFill>
                  <a:srgbClr val="FFFFFF"/>
                </a:solidFill>
                <a:latin typeface="Arial"/>
                <a:ea typeface="微软雅黑"/>
              </a:rPr>
              <a:t>单据要求</a:t>
            </a:r>
          </a:p>
        </p:txBody>
      </p:sp>
      <p:sp>
        <p:nvSpPr>
          <p:cNvPr id="6" name="TextBox 13"/>
          <p:cNvSpPr txBox="1">
            <a:spLocks noChangeArrowheads="1"/>
          </p:cNvSpPr>
          <p:nvPr/>
        </p:nvSpPr>
        <p:spPr bwMode="auto">
          <a:xfrm>
            <a:off x="323528" y="1275606"/>
            <a:ext cx="8244656"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7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5146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9718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4290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8862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a:lnSpc>
                <a:spcPct val="150000"/>
              </a:lnSpc>
              <a:spcBef>
                <a:spcPct val="0"/>
              </a:spcBef>
              <a:buNone/>
            </a:pPr>
            <a:r>
              <a:rPr lang="en-US" altLang="zh-CN" sz="1400" dirty="0">
                <a:latin typeface="微软雅黑" panose="020B0503020204020204" pitchFamily="34" charset="-122"/>
              </a:rPr>
              <a:t>1</a:t>
            </a:r>
            <a:r>
              <a:rPr lang="zh-CN" altLang="en-US" sz="1400" dirty="0">
                <a:latin typeface="微软雅黑" panose="020B0503020204020204" pitchFamily="34" charset="-122"/>
              </a:rPr>
              <a:t>、对账单按照原要求打印封面及明细页，并加盖供应商公司</a:t>
            </a:r>
            <a:r>
              <a:rPr lang="zh-CN" altLang="en-US" sz="1400" b="1" dirty="0">
                <a:latin typeface="微软雅黑" panose="020B0503020204020204" pitchFamily="34" charset="-122"/>
              </a:rPr>
              <a:t>公章</a:t>
            </a:r>
            <a:r>
              <a:rPr lang="en-US" altLang="zh-CN" sz="1400" b="1" dirty="0">
                <a:latin typeface="微软雅黑" panose="020B0503020204020204" pitchFamily="34" charset="-122"/>
              </a:rPr>
              <a:t>/</a:t>
            </a:r>
            <a:r>
              <a:rPr lang="zh-CN" altLang="en-US" sz="1400" b="1" dirty="0">
                <a:latin typeface="微软雅黑" panose="020B0503020204020204" pitchFamily="34" charset="-122"/>
              </a:rPr>
              <a:t>财务专用章（未盖章或非公章及财务章均退回）</a:t>
            </a:r>
            <a:endParaRPr lang="en-US" altLang="zh-CN" sz="1400" b="1" dirty="0">
              <a:latin typeface="微软雅黑" panose="020B0503020204020204" pitchFamily="34" charset="-122"/>
            </a:endParaRPr>
          </a:p>
          <a:p>
            <a:pPr>
              <a:lnSpc>
                <a:spcPct val="150000"/>
              </a:lnSpc>
              <a:spcBef>
                <a:spcPct val="0"/>
              </a:spcBef>
              <a:buNone/>
            </a:pPr>
            <a:r>
              <a:rPr lang="en-US" altLang="zh-CN" sz="1400" dirty="0">
                <a:latin typeface="微软雅黑" panose="020B0503020204020204" pitchFamily="34" charset="-122"/>
              </a:rPr>
              <a:t>2</a:t>
            </a:r>
            <a:r>
              <a:rPr lang="zh-CN" altLang="en-US" sz="1400" dirty="0">
                <a:latin typeface="微软雅黑" panose="020B0503020204020204" pitchFamily="34" charset="-122"/>
              </a:rPr>
              <a:t>、按照如下对账单封面格式并打印</a:t>
            </a:r>
            <a:r>
              <a:rPr lang="zh-CN" altLang="en-US" sz="1400" b="1" dirty="0">
                <a:latin typeface="微软雅黑" panose="020B0503020204020204" pitchFamily="34" charset="-122"/>
              </a:rPr>
              <a:t>（二维码需显示）</a:t>
            </a:r>
            <a:endParaRPr lang="en-US" altLang="zh-CN" sz="1400" b="1" dirty="0">
              <a:latin typeface="微软雅黑" panose="020B0503020204020204" pitchFamily="34" charset="-122"/>
            </a:endParaRPr>
          </a:p>
        </p:txBody>
      </p:sp>
      <p:pic>
        <p:nvPicPr>
          <p:cNvPr id="8"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312033"/>
            <a:ext cx="6048672" cy="250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0759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31800" y="339502"/>
            <a:ext cx="6276159" cy="523220"/>
          </a:xfrm>
          <a:prstGeom prst="rect">
            <a:avLst/>
          </a:prstGeom>
          <a:solidFill>
            <a:srgbClr val="136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800">
                <a:solidFill>
                  <a:schemeClr val="tx1"/>
                </a:solidFill>
                <a:latin typeface="Arial" panose="020B0604020202020204" pitchFamily="34" charset="0"/>
                <a:ea typeface="楷体_GB2312" pitchFamily="49" charset="-122"/>
              </a:defRPr>
            </a:lvl1pPr>
            <a:lvl2pPr marL="742950" indent="-285750">
              <a:defRPr sz="2800">
                <a:solidFill>
                  <a:schemeClr val="tx1"/>
                </a:solidFill>
                <a:latin typeface="Arial" panose="020B0604020202020204" pitchFamily="34" charset="0"/>
                <a:ea typeface="楷体_GB2312" pitchFamily="49" charset="-122"/>
              </a:defRPr>
            </a:lvl2pPr>
            <a:lvl3pPr marL="1143000" indent="-228600">
              <a:defRPr sz="2800">
                <a:solidFill>
                  <a:schemeClr val="tx1"/>
                </a:solidFill>
                <a:latin typeface="Arial" panose="020B0604020202020204" pitchFamily="34" charset="0"/>
                <a:ea typeface="楷体_GB2312" pitchFamily="49" charset="-122"/>
              </a:defRPr>
            </a:lvl3pPr>
            <a:lvl4pPr marL="1600200" indent="-228600">
              <a:defRPr sz="2800">
                <a:solidFill>
                  <a:schemeClr val="tx1"/>
                </a:solidFill>
                <a:latin typeface="Arial" panose="020B0604020202020204" pitchFamily="34" charset="0"/>
                <a:ea typeface="楷体_GB2312" pitchFamily="49" charset="-122"/>
              </a:defRPr>
            </a:lvl4pPr>
            <a:lvl5pPr marL="2057400" indent="-228600">
              <a:defRPr sz="2800">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9pPr>
          </a:lstStyle>
          <a:p>
            <a:r>
              <a:rPr lang="zh-CN" altLang="en-US" b="1" dirty="0">
                <a:solidFill>
                  <a:srgbClr val="FFFFFF"/>
                </a:solidFill>
                <a:latin typeface="Arial"/>
                <a:ea typeface="微软雅黑"/>
              </a:rPr>
              <a:t>供应商</a:t>
            </a:r>
            <a:r>
              <a:rPr lang="en-US" altLang="zh-CN" b="1" dirty="0">
                <a:solidFill>
                  <a:srgbClr val="FFFFFF"/>
                </a:solidFill>
                <a:latin typeface="Arial"/>
                <a:ea typeface="微软雅黑"/>
              </a:rPr>
              <a:t>SRM</a:t>
            </a:r>
            <a:r>
              <a:rPr lang="zh-CN" altLang="en-US" b="1" dirty="0">
                <a:solidFill>
                  <a:srgbClr val="FFFFFF"/>
                </a:solidFill>
                <a:latin typeface="Arial"/>
                <a:ea typeface="微软雅黑"/>
              </a:rPr>
              <a:t>系统操作</a:t>
            </a:r>
            <a:r>
              <a:rPr lang="en-US" altLang="zh-CN" b="1" dirty="0">
                <a:solidFill>
                  <a:srgbClr val="FFFFFF"/>
                </a:solidFill>
                <a:latin typeface="Arial"/>
                <a:ea typeface="微软雅黑"/>
              </a:rPr>
              <a:t>-</a:t>
            </a:r>
            <a:r>
              <a:rPr lang="zh-CN" altLang="en-US" b="1" dirty="0">
                <a:solidFill>
                  <a:srgbClr val="FFFFFF"/>
                </a:solidFill>
                <a:latin typeface="Arial"/>
                <a:ea typeface="微软雅黑"/>
              </a:rPr>
              <a:t>正常对</a:t>
            </a:r>
            <a:r>
              <a:rPr lang="zh-CN" altLang="en-US" b="1" dirty="0" smtClean="0">
                <a:solidFill>
                  <a:srgbClr val="FFFFFF"/>
                </a:solidFill>
                <a:latin typeface="Arial"/>
                <a:ea typeface="微软雅黑"/>
              </a:rPr>
              <a:t>账</a:t>
            </a:r>
            <a:endParaRPr lang="zh-CN" altLang="en-US" b="1" dirty="0">
              <a:solidFill>
                <a:srgbClr val="FFFFFF"/>
              </a:solidFill>
              <a:latin typeface="Arial"/>
              <a:ea typeface="微软雅黑"/>
            </a:endParaRPr>
          </a:p>
        </p:txBody>
      </p:sp>
      <p:sp>
        <p:nvSpPr>
          <p:cNvPr id="9" name="TextBox 2"/>
          <p:cNvSpPr txBox="1">
            <a:spLocks noChangeArrowheads="1"/>
          </p:cNvSpPr>
          <p:nvPr/>
        </p:nvSpPr>
        <p:spPr bwMode="auto">
          <a:xfrm>
            <a:off x="323528" y="916796"/>
            <a:ext cx="84249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7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5146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9718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4290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8862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a:spcBef>
                <a:spcPct val="0"/>
              </a:spcBef>
              <a:buNone/>
            </a:pPr>
            <a:r>
              <a:rPr lang="zh-CN" altLang="en-US" sz="1600" dirty="0">
                <a:latin typeface="微软雅黑" panose="020B0503020204020204" pitchFamily="34" charset="-122"/>
              </a:rPr>
              <a:t>点击开票单号，查看对账单明细（可导出），确认无误后开具实物</a:t>
            </a:r>
            <a:r>
              <a:rPr lang="zh-CN" altLang="en-US" sz="1600" dirty="0" smtClean="0">
                <a:latin typeface="微软雅黑" panose="020B0503020204020204" pitchFamily="34" charset="-122"/>
              </a:rPr>
              <a:t>发票并填写发票号</a:t>
            </a:r>
            <a:endParaRPr lang="en-US" altLang="zh-CN" sz="1600" dirty="0">
              <a:latin typeface="微软雅黑" panose="020B0503020204020204" pitchFamily="34" charset="-122"/>
            </a:endParaRPr>
          </a:p>
        </p:txBody>
      </p:sp>
      <p:sp>
        <p:nvSpPr>
          <p:cNvPr id="6" name="TextBox 13"/>
          <p:cNvSpPr txBox="1">
            <a:spLocks noChangeArrowheads="1"/>
          </p:cNvSpPr>
          <p:nvPr/>
        </p:nvSpPr>
        <p:spPr bwMode="auto">
          <a:xfrm>
            <a:off x="431800" y="4106296"/>
            <a:ext cx="8244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7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5146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9718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4290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8862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a:lnSpc>
                <a:spcPct val="150000"/>
              </a:lnSpc>
              <a:spcBef>
                <a:spcPct val="0"/>
              </a:spcBef>
              <a:buNone/>
            </a:pPr>
            <a:r>
              <a:rPr lang="zh-CN" altLang="en-US" sz="1400" b="1" dirty="0">
                <a:latin typeface="微软雅黑" panose="020B0503020204020204" pitchFamily="34" charset="-122"/>
              </a:rPr>
              <a:t>操作步骤：</a:t>
            </a:r>
            <a:r>
              <a:rPr lang="zh-CN" altLang="en-US" sz="1400" dirty="0">
                <a:latin typeface="微软雅黑" panose="020B0503020204020204" pitchFamily="34" charset="-122"/>
              </a:rPr>
              <a:t>发票号</a:t>
            </a:r>
            <a:r>
              <a:rPr lang="zh-CN" altLang="zh-CN" sz="1400" b="1" dirty="0">
                <a:latin typeface="微软雅黑" panose="020B0503020204020204" pitchFamily="34" charset="-122"/>
              </a:rPr>
              <a:t>→</a:t>
            </a:r>
            <a:r>
              <a:rPr lang="zh-CN" altLang="en-US" sz="1400" dirty="0">
                <a:latin typeface="微软雅黑" panose="020B0503020204020204" pitchFamily="34" charset="-122"/>
              </a:rPr>
              <a:t>新建</a:t>
            </a:r>
            <a:r>
              <a:rPr lang="zh-CN" altLang="zh-CN" sz="1400" dirty="0">
                <a:latin typeface="微软雅黑" panose="020B0503020204020204" pitchFamily="34" charset="-122"/>
              </a:rPr>
              <a:t>→</a:t>
            </a:r>
            <a:r>
              <a:rPr lang="zh-CN" altLang="en-US" sz="1400" dirty="0">
                <a:latin typeface="微软雅黑" panose="020B0503020204020204" pitchFamily="34" charset="-122"/>
              </a:rPr>
              <a:t>输入行号及发票号</a:t>
            </a:r>
            <a:r>
              <a:rPr lang="zh-CN" altLang="zh-CN" sz="1400" dirty="0">
                <a:latin typeface="微软雅黑" panose="020B0503020204020204" pitchFamily="34" charset="-122"/>
              </a:rPr>
              <a:t>→</a:t>
            </a:r>
            <a:r>
              <a:rPr lang="zh-CN" altLang="en-US" sz="1400" dirty="0" smtClean="0">
                <a:latin typeface="微软雅黑" panose="020B0503020204020204" pitchFamily="34" charset="-122"/>
              </a:rPr>
              <a:t>保存</a:t>
            </a:r>
            <a:endParaRPr lang="en-US" altLang="zh-CN" sz="1400" dirty="0" smtClean="0">
              <a:latin typeface="微软雅黑" panose="020B0503020204020204" pitchFamily="34" charset="-122"/>
            </a:endParaRPr>
          </a:p>
          <a:p>
            <a:pPr>
              <a:lnSpc>
                <a:spcPct val="150000"/>
              </a:lnSpc>
              <a:spcBef>
                <a:spcPct val="0"/>
              </a:spcBef>
              <a:buNone/>
            </a:pPr>
            <a:r>
              <a:rPr lang="en-US" altLang="zh-CN" sz="1400" b="1" dirty="0">
                <a:solidFill>
                  <a:srgbClr val="FF0000"/>
                </a:solidFill>
                <a:latin typeface="微软雅黑" panose="020B0503020204020204" pitchFamily="34" charset="-122"/>
                <a:sym typeface="Wingdings" panose="05000000000000000000" pitchFamily="2" charset="2"/>
              </a:rPr>
              <a:t></a:t>
            </a:r>
            <a:r>
              <a:rPr lang="zh-CN" altLang="zh-CN" sz="1400" b="1" dirty="0">
                <a:solidFill>
                  <a:srgbClr val="FF0000"/>
                </a:solidFill>
                <a:latin typeface="微软雅黑" panose="020B0503020204020204" pitchFamily="34" charset="-122"/>
              </a:rPr>
              <a:t>提示</a:t>
            </a:r>
            <a:r>
              <a:rPr lang="zh-CN" altLang="en-US" sz="1400" b="1" dirty="0">
                <a:solidFill>
                  <a:srgbClr val="FF0000"/>
                </a:solidFill>
                <a:latin typeface="微软雅黑" panose="020B0503020204020204" pitchFamily="34" charset="-122"/>
              </a:rPr>
              <a:t>：</a:t>
            </a:r>
            <a:r>
              <a:rPr lang="zh-CN" altLang="en-US" sz="1400" dirty="0" smtClean="0">
                <a:latin typeface="微软雅黑" panose="020B0503020204020204" pitchFamily="34" charset="-122"/>
              </a:rPr>
              <a:t>实物</a:t>
            </a:r>
            <a:r>
              <a:rPr lang="zh-CN" altLang="en-US" sz="1400" dirty="0">
                <a:latin typeface="微软雅黑" panose="020B0503020204020204" pitchFamily="34" charset="-122"/>
              </a:rPr>
              <a:t>发票数量少可</a:t>
            </a:r>
            <a:r>
              <a:rPr lang="zh-CN" altLang="en-US" sz="1400" dirty="0" smtClean="0">
                <a:latin typeface="微软雅黑" panose="020B0503020204020204" pitchFamily="34" charset="-122"/>
              </a:rPr>
              <a:t>单行新建添加</a:t>
            </a:r>
            <a:r>
              <a:rPr lang="zh-CN" altLang="en-US" sz="1400" dirty="0">
                <a:latin typeface="微软雅黑" panose="020B0503020204020204" pitchFamily="34" charset="-122"/>
              </a:rPr>
              <a:t>后</a:t>
            </a:r>
            <a:r>
              <a:rPr lang="zh-CN" altLang="en-US" sz="1400" dirty="0" smtClean="0">
                <a:latin typeface="微软雅黑" panose="020B0503020204020204" pitchFamily="34" charset="-122"/>
              </a:rPr>
              <a:t>保存</a:t>
            </a:r>
            <a:endParaRPr lang="zh-CN" altLang="en-US" sz="1400" dirty="0">
              <a:latin typeface="微软雅黑" panose="020B0503020204020204" pitchFamily="34" charset="-122"/>
            </a:endParaRPr>
          </a:p>
        </p:txBody>
      </p:sp>
      <p:pic>
        <p:nvPicPr>
          <p:cNvPr id="8"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334907"/>
            <a:ext cx="6435005" cy="279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333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31800" y="339502"/>
            <a:ext cx="6276159" cy="523220"/>
          </a:xfrm>
          <a:prstGeom prst="rect">
            <a:avLst/>
          </a:prstGeom>
          <a:solidFill>
            <a:srgbClr val="136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800">
                <a:solidFill>
                  <a:schemeClr val="tx1"/>
                </a:solidFill>
                <a:latin typeface="Arial" panose="020B0604020202020204" pitchFamily="34" charset="0"/>
                <a:ea typeface="楷体_GB2312" pitchFamily="49" charset="-122"/>
              </a:defRPr>
            </a:lvl1pPr>
            <a:lvl2pPr marL="742950" indent="-285750">
              <a:defRPr sz="2800">
                <a:solidFill>
                  <a:schemeClr val="tx1"/>
                </a:solidFill>
                <a:latin typeface="Arial" panose="020B0604020202020204" pitchFamily="34" charset="0"/>
                <a:ea typeface="楷体_GB2312" pitchFamily="49" charset="-122"/>
              </a:defRPr>
            </a:lvl2pPr>
            <a:lvl3pPr marL="1143000" indent="-228600">
              <a:defRPr sz="2800">
                <a:solidFill>
                  <a:schemeClr val="tx1"/>
                </a:solidFill>
                <a:latin typeface="Arial" panose="020B0604020202020204" pitchFamily="34" charset="0"/>
                <a:ea typeface="楷体_GB2312" pitchFamily="49" charset="-122"/>
              </a:defRPr>
            </a:lvl3pPr>
            <a:lvl4pPr marL="1600200" indent="-228600">
              <a:defRPr sz="2800">
                <a:solidFill>
                  <a:schemeClr val="tx1"/>
                </a:solidFill>
                <a:latin typeface="Arial" panose="020B0604020202020204" pitchFamily="34" charset="0"/>
                <a:ea typeface="楷体_GB2312" pitchFamily="49" charset="-122"/>
              </a:defRPr>
            </a:lvl4pPr>
            <a:lvl5pPr marL="2057400" indent="-228600">
              <a:defRPr sz="2800">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9pPr>
          </a:lstStyle>
          <a:p>
            <a:r>
              <a:rPr lang="zh-CN" altLang="en-US" b="1" dirty="0">
                <a:solidFill>
                  <a:srgbClr val="FFFFFF"/>
                </a:solidFill>
                <a:latin typeface="Arial"/>
                <a:ea typeface="微软雅黑"/>
              </a:rPr>
              <a:t>供应商</a:t>
            </a:r>
            <a:r>
              <a:rPr lang="en-US" altLang="zh-CN" b="1" dirty="0">
                <a:solidFill>
                  <a:srgbClr val="FFFFFF"/>
                </a:solidFill>
                <a:latin typeface="Arial"/>
                <a:ea typeface="微软雅黑"/>
              </a:rPr>
              <a:t>SRM</a:t>
            </a:r>
            <a:r>
              <a:rPr lang="zh-CN" altLang="en-US" b="1" dirty="0">
                <a:solidFill>
                  <a:srgbClr val="FFFFFF"/>
                </a:solidFill>
                <a:latin typeface="Arial"/>
                <a:ea typeface="微软雅黑"/>
              </a:rPr>
              <a:t>系统操作</a:t>
            </a:r>
            <a:r>
              <a:rPr lang="en-US" altLang="zh-CN" b="1" dirty="0">
                <a:solidFill>
                  <a:srgbClr val="FFFFFF"/>
                </a:solidFill>
                <a:latin typeface="Arial"/>
                <a:ea typeface="微软雅黑"/>
              </a:rPr>
              <a:t>-</a:t>
            </a:r>
            <a:r>
              <a:rPr lang="zh-CN" altLang="en-US" b="1" dirty="0">
                <a:solidFill>
                  <a:srgbClr val="FFFFFF"/>
                </a:solidFill>
                <a:latin typeface="Arial"/>
                <a:ea typeface="微软雅黑"/>
              </a:rPr>
              <a:t>正常对</a:t>
            </a:r>
            <a:r>
              <a:rPr lang="zh-CN" altLang="en-US" b="1" dirty="0" smtClean="0">
                <a:solidFill>
                  <a:srgbClr val="FFFFFF"/>
                </a:solidFill>
                <a:latin typeface="Arial"/>
                <a:ea typeface="微软雅黑"/>
              </a:rPr>
              <a:t>账</a:t>
            </a:r>
            <a:endParaRPr lang="zh-CN" altLang="en-US" b="1" dirty="0">
              <a:solidFill>
                <a:srgbClr val="FFFFFF"/>
              </a:solidFill>
              <a:latin typeface="Arial"/>
              <a:ea typeface="微软雅黑"/>
            </a:endParaRPr>
          </a:p>
        </p:txBody>
      </p:sp>
      <p:sp>
        <p:nvSpPr>
          <p:cNvPr id="9" name="TextBox 2"/>
          <p:cNvSpPr txBox="1">
            <a:spLocks noChangeArrowheads="1"/>
          </p:cNvSpPr>
          <p:nvPr/>
        </p:nvSpPr>
        <p:spPr bwMode="auto">
          <a:xfrm>
            <a:off x="323528" y="916796"/>
            <a:ext cx="72167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7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5146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9718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4290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8862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a:spcBef>
                <a:spcPct val="0"/>
              </a:spcBef>
              <a:buNone/>
            </a:pPr>
            <a:r>
              <a:rPr lang="zh-CN" altLang="en-US" sz="1600" dirty="0">
                <a:latin typeface="微软雅黑" panose="020B0503020204020204" pitchFamily="34" charset="-122"/>
              </a:rPr>
              <a:t>实物发票数量较多可下载模板批量上传后保存</a:t>
            </a:r>
          </a:p>
        </p:txBody>
      </p:sp>
      <p:sp>
        <p:nvSpPr>
          <p:cNvPr id="6" name="TextBox 13"/>
          <p:cNvSpPr txBox="1">
            <a:spLocks noChangeArrowheads="1"/>
          </p:cNvSpPr>
          <p:nvPr/>
        </p:nvSpPr>
        <p:spPr bwMode="auto">
          <a:xfrm>
            <a:off x="336231" y="4250288"/>
            <a:ext cx="8244656" cy="37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7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5146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9718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4290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8862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a:lnSpc>
                <a:spcPct val="150000"/>
              </a:lnSpc>
              <a:spcBef>
                <a:spcPct val="0"/>
              </a:spcBef>
              <a:buNone/>
            </a:pPr>
            <a:r>
              <a:rPr lang="zh-CN" altLang="en-US" sz="1400" b="1" dirty="0">
                <a:latin typeface="微软雅黑" panose="020B0503020204020204" pitchFamily="34" charset="-122"/>
              </a:rPr>
              <a:t>操作步骤：</a:t>
            </a:r>
            <a:r>
              <a:rPr lang="zh-CN" altLang="en-US" sz="1400" dirty="0">
                <a:latin typeface="微软雅黑" panose="020B0503020204020204" pitchFamily="34" charset="-122"/>
              </a:rPr>
              <a:t>发票号</a:t>
            </a:r>
            <a:r>
              <a:rPr lang="zh-CN" altLang="zh-CN" sz="1400" b="1" dirty="0" smtClean="0">
                <a:latin typeface="微软雅黑" panose="020B0503020204020204" pitchFamily="34" charset="-122"/>
              </a:rPr>
              <a:t>→</a:t>
            </a:r>
            <a:r>
              <a:rPr lang="zh-CN" altLang="en-US" sz="1400" b="1" dirty="0" smtClean="0">
                <a:latin typeface="微软雅黑" panose="020B0503020204020204" pitchFamily="34" charset="-122"/>
              </a:rPr>
              <a:t>导入</a:t>
            </a:r>
            <a:r>
              <a:rPr lang="zh-CN" altLang="zh-CN" sz="1400" dirty="0" smtClean="0">
                <a:latin typeface="微软雅黑" panose="020B0503020204020204" pitchFamily="34" charset="-122"/>
              </a:rPr>
              <a:t>→</a:t>
            </a:r>
            <a:r>
              <a:rPr lang="zh-CN" altLang="en-US" sz="1400" dirty="0">
                <a:latin typeface="微软雅黑" panose="020B0503020204020204" pitchFamily="34" charset="-122"/>
              </a:rPr>
              <a:t>导</a:t>
            </a:r>
            <a:r>
              <a:rPr lang="zh-CN" altLang="en-US" sz="1400" dirty="0" smtClean="0">
                <a:latin typeface="微软雅黑" panose="020B0503020204020204" pitchFamily="34" charset="-122"/>
              </a:rPr>
              <a:t>入模板下载</a:t>
            </a:r>
            <a:r>
              <a:rPr lang="zh-CN" altLang="zh-CN" sz="1400" dirty="0" smtClean="0">
                <a:latin typeface="微软雅黑" panose="020B0503020204020204" pitchFamily="34" charset="-122"/>
              </a:rPr>
              <a:t>→</a:t>
            </a:r>
            <a:r>
              <a:rPr lang="zh-CN" altLang="en-US" sz="1400" dirty="0" smtClean="0">
                <a:latin typeface="微软雅黑" panose="020B0503020204020204" pitchFamily="34" charset="-122"/>
              </a:rPr>
              <a:t>导入模板</a:t>
            </a:r>
            <a:r>
              <a:rPr lang="zh-CN" altLang="zh-CN" sz="1400" dirty="0" smtClean="0">
                <a:latin typeface="微软雅黑" panose="020B0503020204020204" pitchFamily="34" charset="-122"/>
              </a:rPr>
              <a:t>→</a:t>
            </a:r>
            <a:r>
              <a:rPr lang="zh-CN" altLang="en-US" sz="1400" dirty="0" smtClean="0">
                <a:latin typeface="微软雅黑" panose="020B0503020204020204" pitchFamily="34" charset="-122"/>
              </a:rPr>
              <a:t>提交</a:t>
            </a:r>
            <a:r>
              <a:rPr lang="zh-CN" altLang="zh-CN" sz="1400" dirty="0" smtClean="0">
                <a:latin typeface="微软雅黑" panose="020B0503020204020204" pitchFamily="34" charset="-122"/>
              </a:rPr>
              <a:t>→</a:t>
            </a:r>
            <a:r>
              <a:rPr lang="zh-CN" altLang="en-US" sz="1400" dirty="0" smtClean="0">
                <a:latin typeface="微软雅黑" panose="020B0503020204020204" pitchFamily="34" charset="-122"/>
              </a:rPr>
              <a:t>保存</a:t>
            </a:r>
            <a:endParaRPr lang="en-US" altLang="zh-CN" sz="1400" dirty="0">
              <a:latin typeface="微软雅黑" panose="020B0503020204020204" pitchFamily="34" charset="-122"/>
            </a:endParaRPr>
          </a:p>
        </p:txBody>
      </p:sp>
      <p:pic>
        <p:nvPicPr>
          <p:cNvPr id="10"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0512" y="1439706"/>
            <a:ext cx="5404147" cy="28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660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67544" y="483518"/>
            <a:ext cx="6276159" cy="523220"/>
          </a:xfrm>
          <a:prstGeom prst="rect">
            <a:avLst/>
          </a:prstGeom>
          <a:solidFill>
            <a:srgbClr val="136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800">
                <a:solidFill>
                  <a:schemeClr val="tx1"/>
                </a:solidFill>
                <a:latin typeface="Arial" panose="020B0604020202020204" pitchFamily="34" charset="0"/>
                <a:ea typeface="楷体_GB2312" pitchFamily="49" charset="-122"/>
              </a:defRPr>
            </a:lvl1pPr>
            <a:lvl2pPr marL="742950" indent="-285750">
              <a:defRPr sz="2800">
                <a:solidFill>
                  <a:schemeClr val="tx1"/>
                </a:solidFill>
                <a:latin typeface="Arial" panose="020B0604020202020204" pitchFamily="34" charset="0"/>
                <a:ea typeface="楷体_GB2312" pitchFamily="49" charset="-122"/>
              </a:defRPr>
            </a:lvl2pPr>
            <a:lvl3pPr marL="1143000" indent="-228600">
              <a:defRPr sz="2800">
                <a:solidFill>
                  <a:schemeClr val="tx1"/>
                </a:solidFill>
                <a:latin typeface="Arial" panose="020B0604020202020204" pitchFamily="34" charset="0"/>
                <a:ea typeface="楷体_GB2312" pitchFamily="49" charset="-122"/>
              </a:defRPr>
            </a:lvl3pPr>
            <a:lvl4pPr marL="1600200" indent="-228600">
              <a:defRPr sz="2800">
                <a:solidFill>
                  <a:schemeClr val="tx1"/>
                </a:solidFill>
                <a:latin typeface="Arial" panose="020B0604020202020204" pitchFamily="34" charset="0"/>
                <a:ea typeface="楷体_GB2312" pitchFamily="49" charset="-122"/>
              </a:defRPr>
            </a:lvl4pPr>
            <a:lvl5pPr marL="2057400" indent="-228600">
              <a:defRPr sz="2800">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9pPr>
          </a:lstStyle>
          <a:p>
            <a:r>
              <a:rPr lang="zh-CN" altLang="en-US" b="1" dirty="0">
                <a:solidFill>
                  <a:srgbClr val="FFFFFF"/>
                </a:solidFill>
                <a:latin typeface="Arial"/>
                <a:ea typeface="微软雅黑"/>
              </a:rPr>
              <a:t>供应商</a:t>
            </a:r>
            <a:r>
              <a:rPr lang="en-US" altLang="zh-CN" b="1" dirty="0">
                <a:solidFill>
                  <a:srgbClr val="FFFFFF"/>
                </a:solidFill>
                <a:latin typeface="Arial"/>
                <a:ea typeface="微软雅黑"/>
              </a:rPr>
              <a:t>SRM</a:t>
            </a:r>
            <a:r>
              <a:rPr lang="zh-CN" altLang="en-US" b="1" dirty="0">
                <a:solidFill>
                  <a:srgbClr val="FFFFFF"/>
                </a:solidFill>
                <a:latin typeface="Arial"/>
                <a:ea typeface="微软雅黑"/>
              </a:rPr>
              <a:t>系统操作</a:t>
            </a:r>
            <a:r>
              <a:rPr lang="en-US" altLang="zh-CN" b="1" dirty="0">
                <a:solidFill>
                  <a:srgbClr val="FFFFFF"/>
                </a:solidFill>
                <a:latin typeface="Arial"/>
                <a:ea typeface="微软雅黑"/>
              </a:rPr>
              <a:t>-</a:t>
            </a:r>
            <a:r>
              <a:rPr lang="zh-CN" altLang="en-US" b="1" dirty="0">
                <a:solidFill>
                  <a:srgbClr val="FFFFFF"/>
                </a:solidFill>
                <a:latin typeface="Arial"/>
                <a:ea typeface="微软雅黑"/>
              </a:rPr>
              <a:t>正常对</a:t>
            </a:r>
            <a:r>
              <a:rPr lang="zh-CN" altLang="en-US" b="1" dirty="0" smtClean="0">
                <a:solidFill>
                  <a:srgbClr val="FFFFFF"/>
                </a:solidFill>
                <a:latin typeface="Arial"/>
                <a:ea typeface="微软雅黑"/>
              </a:rPr>
              <a:t>账</a:t>
            </a:r>
            <a:endParaRPr lang="zh-CN" altLang="en-US" b="1" dirty="0">
              <a:solidFill>
                <a:srgbClr val="FFFFFF"/>
              </a:solidFill>
              <a:latin typeface="Arial"/>
              <a:ea typeface="微软雅黑"/>
            </a:endParaRPr>
          </a:p>
        </p:txBody>
      </p:sp>
      <p:sp>
        <p:nvSpPr>
          <p:cNvPr id="6" name="TextBox 13"/>
          <p:cNvSpPr txBox="1">
            <a:spLocks noChangeArrowheads="1"/>
          </p:cNvSpPr>
          <p:nvPr/>
        </p:nvSpPr>
        <p:spPr bwMode="auto">
          <a:xfrm>
            <a:off x="395536" y="4443958"/>
            <a:ext cx="78826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7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5146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9718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4290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8862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a:spcBef>
                <a:spcPct val="0"/>
              </a:spcBef>
              <a:buNone/>
            </a:pPr>
            <a:r>
              <a:rPr lang="en-US" altLang="zh-CN" sz="1400" b="1" dirty="0">
                <a:solidFill>
                  <a:srgbClr val="FF0000"/>
                </a:solidFill>
                <a:latin typeface="微软雅黑" panose="020B0503020204020204" pitchFamily="34" charset="-122"/>
                <a:sym typeface="Wingdings" panose="05000000000000000000" pitchFamily="2" charset="2"/>
              </a:rPr>
              <a:t></a:t>
            </a:r>
            <a:r>
              <a:rPr lang="zh-CN" altLang="zh-CN" sz="1400" b="1" dirty="0">
                <a:solidFill>
                  <a:srgbClr val="FF0000"/>
                </a:solidFill>
                <a:latin typeface="微软雅黑" panose="020B0503020204020204" pitchFamily="34" charset="-122"/>
              </a:rPr>
              <a:t>提示</a:t>
            </a:r>
            <a:r>
              <a:rPr lang="zh-CN" altLang="en-US" sz="1400" b="1" dirty="0">
                <a:solidFill>
                  <a:srgbClr val="FF0000"/>
                </a:solidFill>
                <a:latin typeface="微软雅黑" panose="020B0503020204020204" pitchFamily="34" charset="-122"/>
              </a:rPr>
              <a:t>：</a:t>
            </a:r>
            <a:r>
              <a:rPr lang="zh-CN" altLang="en-US" sz="1400" dirty="0">
                <a:latin typeface="微软雅黑" panose="020B0503020204020204" pitchFamily="34" charset="-122"/>
              </a:rPr>
              <a:t>未填写发票信息系统会提示错误，无法进行</a:t>
            </a:r>
            <a:r>
              <a:rPr lang="zh-CN" altLang="en-US" sz="1400" dirty="0" smtClean="0">
                <a:latin typeface="微软雅黑" panose="020B0503020204020204" pitchFamily="34" charset="-122"/>
              </a:rPr>
              <a:t>下一步，请点击确定维护发票号信息</a:t>
            </a:r>
            <a:endParaRPr lang="zh-CN" altLang="en-US" sz="1400" dirty="0">
              <a:latin typeface="微软雅黑" panose="020B0503020204020204" pitchFamily="34" charset="-122"/>
            </a:endParaRPr>
          </a:p>
        </p:txBody>
      </p:sp>
      <p:pic>
        <p:nvPicPr>
          <p:cNvPr id="8"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609" y="1419622"/>
            <a:ext cx="6264094" cy="298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16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31800" y="339502"/>
            <a:ext cx="6276159" cy="523220"/>
          </a:xfrm>
          <a:prstGeom prst="rect">
            <a:avLst/>
          </a:prstGeom>
          <a:solidFill>
            <a:srgbClr val="136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800">
                <a:solidFill>
                  <a:schemeClr val="tx1"/>
                </a:solidFill>
                <a:latin typeface="Arial" panose="020B0604020202020204" pitchFamily="34" charset="0"/>
                <a:ea typeface="楷体_GB2312" pitchFamily="49" charset="-122"/>
              </a:defRPr>
            </a:lvl1pPr>
            <a:lvl2pPr marL="742950" indent="-285750">
              <a:defRPr sz="2800">
                <a:solidFill>
                  <a:schemeClr val="tx1"/>
                </a:solidFill>
                <a:latin typeface="Arial" panose="020B0604020202020204" pitchFamily="34" charset="0"/>
                <a:ea typeface="楷体_GB2312" pitchFamily="49" charset="-122"/>
              </a:defRPr>
            </a:lvl2pPr>
            <a:lvl3pPr marL="1143000" indent="-228600">
              <a:defRPr sz="2800">
                <a:solidFill>
                  <a:schemeClr val="tx1"/>
                </a:solidFill>
                <a:latin typeface="Arial" panose="020B0604020202020204" pitchFamily="34" charset="0"/>
                <a:ea typeface="楷体_GB2312" pitchFamily="49" charset="-122"/>
              </a:defRPr>
            </a:lvl3pPr>
            <a:lvl4pPr marL="1600200" indent="-228600">
              <a:defRPr sz="2800">
                <a:solidFill>
                  <a:schemeClr val="tx1"/>
                </a:solidFill>
                <a:latin typeface="Arial" panose="020B0604020202020204" pitchFamily="34" charset="0"/>
                <a:ea typeface="楷体_GB2312" pitchFamily="49" charset="-122"/>
              </a:defRPr>
            </a:lvl4pPr>
            <a:lvl5pPr marL="2057400" indent="-228600">
              <a:defRPr sz="2800">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9pPr>
          </a:lstStyle>
          <a:p>
            <a:r>
              <a:rPr lang="zh-CN" altLang="en-US" b="1" dirty="0">
                <a:solidFill>
                  <a:srgbClr val="FFFFFF"/>
                </a:solidFill>
                <a:latin typeface="Arial"/>
                <a:ea typeface="微软雅黑"/>
              </a:rPr>
              <a:t>供应商</a:t>
            </a:r>
            <a:r>
              <a:rPr lang="en-US" altLang="zh-CN" b="1" dirty="0">
                <a:solidFill>
                  <a:srgbClr val="FFFFFF"/>
                </a:solidFill>
                <a:latin typeface="Arial"/>
                <a:ea typeface="微软雅黑"/>
              </a:rPr>
              <a:t>SRM</a:t>
            </a:r>
            <a:r>
              <a:rPr lang="zh-CN" altLang="en-US" b="1" dirty="0">
                <a:solidFill>
                  <a:srgbClr val="FFFFFF"/>
                </a:solidFill>
                <a:latin typeface="Arial"/>
                <a:ea typeface="微软雅黑"/>
              </a:rPr>
              <a:t>系统操作</a:t>
            </a:r>
            <a:r>
              <a:rPr lang="en-US" altLang="zh-CN" b="1" dirty="0">
                <a:solidFill>
                  <a:srgbClr val="FFFFFF"/>
                </a:solidFill>
                <a:latin typeface="Arial"/>
                <a:ea typeface="微软雅黑"/>
              </a:rPr>
              <a:t>-</a:t>
            </a:r>
            <a:r>
              <a:rPr lang="zh-CN" altLang="en-US" b="1" dirty="0">
                <a:solidFill>
                  <a:srgbClr val="FFFFFF"/>
                </a:solidFill>
                <a:latin typeface="Arial"/>
                <a:ea typeface="微软雅黑"/>
              </a:rPr>
              <a:t>正常对</a:t>
            </a:r>
            <a:r>
              <a:rPr lang="zh-CN" altLang="en-US" b="1" dirty="0" smtClean="0">
                <a:solidFill>
                  <a:srgbClr val="FFFFFF"/>
                </a:solidFill>
                <a:latin typeface="Arial"/>
                <a:ea typeface="微软雅黑"/>
              </a:rPr>
              <a:t>账</a:t>
            </a:r>
            <a:endParaRPr lang="zh-CN" altLang="en-US" b="1" dirty="0">
              <a:solidFill>
                <a:srgbClr val="FFFFFF"/>
              </a:solidFill>
              <a:latin typeface="Arial"/>
              <a:ea typeface="微软雅黑"/>
            </a:endParaRPr>
          </a:p>
        </p:txBody>
      </p:sp>
      <p:sp>
        <p:nvSpPr>
          <p:cNvPr id="9" name="TextBox 2"/>
          <p:cNvSpPr txBox="1">
            <a:spLocks noChangeArrowheads="1"/>
          </p:cNvSpPr>
          <p:nvPr/>
        </p:nvSpPr>
        <p:spPr bwMode="auto">
          <a:xfrm>
            <a:off x="323528" y="916796"/>
            <a:ext cx="85689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7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5146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9718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4290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8862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a:spcBef>
                <a:spcPct val="0"/>
              </a:spcBef>
              <a:buNone/>
            </a:pPr>
            <a:r>
              <a:rPr lang="zh-CN" altLang="en-US" sz="1600" dirty="0">
                <a:latin typeface="微软雅黑" panose="020B0503020204020204" pitchFamily="34" charset="-122"/>
              </a:rPr>
              <a:t>附件上传：</a:t>
            </a:r>
            <a:r>
              <a:rPr lang="zh-CN" altLang="en-US" sz="1600" b="1" dirty="0">
                <a:latin typeface="微软雅黑" panose="020B0503020204020204" pitchFamily="34" charset="-122"/>
              </a:rPr>
              <a:t>对账单盖章版及</a:t>
            </a:r>
            <a:r>
              <a:rPr lang="zh-CN" altLang="en-US" sz="1600" b="1" dirty="0" smtClean="0">
                <a:latin typeface="微软雅黑" panose="020B0503020204020204" pitchFamily="34" charset="-122"/>
              </a:rPr>
              <a:t>发票（发票联）</a:t>
            </a:r>
            <a:r>
              <a:rPr lang="zh-CN" altLang="en-US" sz="1600" dirty="0" smtClean="0">
                <a:latin typeface="微软雅黑" panose="020B0503020204020204" pitchFamily="34" charset="-122"/>
              </a:rPr>
              <a:t>扫描</a:t>
            </a:r>
            <a:r>
              <a:rPr lang="zh-CN" altLang="en-US" sz="1600" dirty="0">
                <a:latin typeface="微软雅黑" panose="020B0503020204020204" pitchFamily="34" charset="-122"/>
              </a:rPr>
              <a:t>上传（对账单每页需加盖</a:t>
            </a:r>
            <a:r>
              <a:rPr lang="zh-CN" altLang="en-US" sz="1600" b="1" dirty="0">
                <a:latin typeface="微软雅黑" panose="020B0503020204020204" pitchFamily="34" charset="-122"/>
              </a:rPr>
              <a:t>公章</a:t>
            </a:r>
            <a:r>
              <a:rPr lang="zh-CN" altLang="en-US" sz="1600" b="1" dirty="0" smtClean="0">
                <a:latin typeface="微软雅黑" panose="020B0503020204020204" pitchFamily="34" charset="-122"/>
              </a:rPr>
              <a:t>或财务</a:t>
            </a:r>
            <a:r>
              <a:rPr lang="zh-CN" altLang="en-US" sz="1600" b="1" dirty="0">
                <a:latin typeface="微软雅黑" panose="020B0503020204020204" pitchFamily="34" charset="-122"/>
              </a:rPr>
              <a:t>专用章</a:t>
            </a:r>
            <a:r>
              <a:rPr lang="zh-CN" altLang="en-US" sz="1600" dirty="0">
                <a:latin typeface="微软雅黑" panose="020B0503020204020204" pitchFamily="34" charset="-122"/>
              </a:rPr>
              <a:t>）</a:t>
            </a:r>
          </a:p>
        </p:txBody>
      </p:sp>
      <p:pic>
        <p:nvPicPr>
          <p:cNvPr id="8"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338100"/>
            <a:ext cx="6648675" cy="339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134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67544" y="483518"/>
            <a:ext cx="6276159" cy="523220"/>
          </a:xfrm>
          <a:prstGeom prst="rect">
            <a:avLst/>
          </a:prstGeom>
          <a:solidFill>
            <a:srgbClr val="136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800">
                <a:solidFill>
                  <a:schemeClr val="tx1"/>
                </a:solidFill>
                <a:latin typeface="Arial" panose="020B0604020202020204" pitchFamily="34" charset="0"/>
                <a:ea typeface="楷体_GB2312" pitchFamily="49" charset="-122"/>
              </a:defRPr>
            </a:lvl1pPr>
            <a:lvl2pPr marL="742950" indent="-285750">
              <a:defRPr sz="2800">
                <a:solidFill>
                  <a:schemeClr val="tx1"/>
                </a:solidFill>
                <a:latin typeface="Arial" panose="020B0604020202020204" pitchFamily="34" charset="0"/>
                <a:ea typeface="楷体_GB2312" pitchFamily="49" charset="-122"/>
              </a:defRPr>
            </a:lvl2pPr>
            <a:lvl3pPr marL="1143000" indent="-228600">
              <a:defRPr sz="2800">
                <a:solidFill>
                  <a:schemeClr val="tx1"/>
                </a:solidFill>
                <a:latin typeface="Arial" panose="020B0604020202020204" pitchFamily="34" charset="0"/>
                <a:ea typeface="楷体_GB2312" pitchFamily="49" charset="-122"/>
              </a:defRPr>
            </a:lvl3pPr>
            <a:lvl4pPr marL="1600200" indent="-228600">
              <a:defRPr sz="2800">
                <a:solidFill>
                  <a:schemeClr val="tx1"/>
                </a:solidFill>
                <a:latin typeface="Arial" panose="020B0604020202020204" pitchFamily="34" charset="0"/>
                <a:ea typeface="楷体_GB2312" pitchFamily="49" charset="-122"/>
              </a:defRPr>
            </a:lvl4pPr>
            <a:lvl5pPr marL="2057400" indent="-228600">
              <a:defRPr sz="2800">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9pPr>
          </a:lstStyle>
          <a:p>
            <a:r>
              <a:rPr lang="zh-CN" altLang="en-US" b="1" dirty="0">
                <a:solidFill>
                  <a:srgbClr val="FFFFFF"/>
                </a:solidFill>
                <a:latin typeface="Arial"/>
                <a:ea typeface="微软雅黑"/>
              </a:rPr>
              <a:t>供应商</a:t>
            </a:r>
            <a:r>
              <a:rPr lang="en-US" altLang="zh-CN" b="1" dirty="0">
                <a:solidFill>
                  <a:srgbClr val="FFFFFF"/>
                </a:solidFill>
                <a:latin typeface="Arial"/>
                <a:ea typeface="微软雅黑"/>
              </a:rPr>
              <a:t>SRM</a:t>
            </a:r>
            <a:r>
              <a:rPr lang="zh-CN" altLang="en-US" b="1" dirty="0">
                <a:solidFill>
                  <a:srgbClr val="FFFFFF"/>
                </a:solidFill>
                <a:latin typeface="Arial"/>
                <a:ea typeface="微软雅黑"/>
              </a:rPr>
              <a:t>系统操作</a:t>
            </a:r>
            <a:r>
              <a:rPr lang="en-US" altLang="zh-CN" b="1" dirty="0">
                <a:solidFill>
                  <a:srgbClr val="FFFFFF"/>
                </a:solidFill>
                <a:latin typeface="Arial"/>
                <a:ea typeface="微软雅黑"/>
              </a:rPr>
              <a:t>-</a:t>
            </a:r>
            <a:r>
              <a:rPr lang="zh-CN" altLang="en-US" b="1" dirty="0">
                <a:solidFill>
                  <a:srgbClr val="FFFFFF"/>
                </a:solidFill>
                <a:latin typeface="Arial"/>
                <a:ea typeface="微软雅黑"/>
              </a:rPr>
              <a:t>正常对</a:t>
            </a:r>
            <a:r>
              <a:rPr lang="zh-CN" altLang="en-US" b="1" dirty="0" smtClean="0">
                <a:solidFill>
                  <a:srgbClr val="FFFFFF"/>
                </a:solidFill>
                <a:latin typeface="Arial"/>
                <a:ea typeface="微软雅黑"/>
              </a:rPr>
              <a:t>账</a:t>
            </a:r>
            <a:endParaRPr lang="zh-CN" altLang="en-US" b="1" dirty="0">
              <a:solidFill>
                <a:srgbClr val="FFFFFF"/>
              </a:solidFill>
              <a:latin typeface="Arial"/>
              <a:ea typeface="微软雅黑"/>
            </a:endParaRPr>
          </a:p>
        </p:txBody>
      </p:sp>
      <p:pic>
        <p:nvPicPr>
          <p:cNvPr id="5" name="图片 4"/>
          <p:cNvPicPr>
            <a:picLocks noChangeAspect="1"/>
          </p:cNvPicPr>
          <p:nvPr/>
        </p:nvPicPr>
        <p:blipFill>
          <a:blip r:embed="rId2"/>
          <a:stretch>
            <a:fillRect/>
          </a:stretch>
        </p:blipFill>
        <p:spPr>
          <a:xfrm>
            <a:off x="433717" y="1347614"/>
            <a:ext cx="6577111" cy="3024336"/>
          </a:xfrm>
          <a:prstGeom prst="rect">
            <a:avLst/>
          </a:prstGeom>
        </p:spPr>
      </p:pic>
      <p:sp>
        <p:nvSpPr>
          <p:cNvPr id="9" name="TextBox 13"/>
          <p:cNvSpPr txBox="1">
            <a:spLocks noChangeArrowheads="1"/>
          </p:cNvSpPr>
          <p:nvPr/>
        </p:nvSpPr>
        <p:spPr bwMode="auto">
          <a:xfrm>
            <a:off x="323528" y="4431716"/>
            <a:ext cx="79067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7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5146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9718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4290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8862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a:spcBef>
                <a:spcPct val="0"/>
              </a:spcBef>
              <a:buNone/>
            </a:pPr>
            <a:r>
              <a:rPr lang="en-US" altLang="zh-CN" sz="1400" b="1" dirty="0">
                <a:solidFill>
                  <a:srgbClr val="FF0000"/>
                </a:solidFill>
                <a:latin typeface="微软雅黑" panose="020B0503020204020204" pitchFamily="34" charset="-122"/>
                <a:sym typeface="Wingdings" panose="05000000000000000000" pitchFamily="2" charset="2"/>
              </a:rPr>
              <a:t></a:t>
            </a:r>
            <a:r>
              <a:rPr lang="zh-CN" altLang="zh-CN" sz="1400" b="1" dirty="0">
                <a:solidFill>
                  <a:srgbClr val="FF0000"/>
                </a:solidFill>
                <a:latin typeface="微软雅黑" panose="020B0503020204020204" pitchFamily="34" charset="-122"/>
              </a:rPr>
              <a:t>提示</a:t>
            </a:r>
            <a:r>
              <a:rPr lang="zh-CN" altLang="en-US" sz="1400" b="1" dirty="0">
                <a:solidFill>
                  <a:srgbClr val="FF0000"/>
                </a:solidFill>
                <a:latin typeface="微软雅黑" panose="020B0503020204020204" pitchFamily="34" charset="-122"/>
              </a:rPr>
              <a:t>：</a:t>
            </a:r>
            <a:r>
              <a:rPr lang="zh-CN" altLang="en-US" sz="1400" dirty="0">
                <a:latin typeface="微软雅黑" panose="020B0503020204020204" pitchFamily="34" charset="-122"/>
              </a:rPr>
              <a:t>未上传附件系统会提示错误，无法进行</a:t>
            </a:r>
            <a:r>
              <a:rPr lang="zh-CN" altLang="en-US" sz="1400" dirty="0" smtClean="0">
                <a:latin typeface="微软雅黑" panose="020B0503020204020204" pitchFamily="34" charset="-122"/>
              </a:rPr>
              <a:t>下一步</a:t>
            </a:r>
            <a:r>
              <a:rPr lang="en-US" altLang="zh-CN" sz="1400" dirty="0" smtClean="0">
                <a:latin typeface="微软雅黑" panose="020B0503020204020204" pitchFamily="34" charset="-122"/>
              </a:rPr>
              <a:t>,</a:t>
            </a:r>
            <a:r>
              <a:rPr lang="zh-CN" altLang="en-US" sz="1400" dirty="0" smtClean="0">
                <a:latin typeface="微软雅黑" panose="020B0503020204020204" pitchFamily="34" charset="-122"/>
              </a:rPr>
              <a:t>请点击确认后上传附件</a:t>
            </a:r>
            <a:endParaRPr lang="zh-CN" altLang="en-US" sz="1400" dirty="0">
              <a:latin typeface="微软雅黑" panose="020B0503020204020204" pitchFamily="34" charset="-122"/>
            </a:endParaRPr>
          </a:p>
        </p:txBody>
      </p:sp>
    </p:spTree>
    <p:extLst>
      <p:ext uri="{BB962C8B-B14F-4D97-AF65-F5344CB8AC3E}">
        <p14:creationId xmlns:p14="http://schemas.microsoft.com/office/powerpoint/2010/main" val="1005189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752703" y="2859783"/>
            <a:ext cx="886658" cy="454629"/>
            <a:chOff x="1928911" y="2651006"/>
            <a:chExt cx="864096" cy="461665"/>
          </a:xfrm>
        </p:grpSpPr>
        <p:sp>
          <p:nvSpPr>
            <p:cNvPr id="9" name="五边形 8"/>
            <p:cNvSpPr/>
            <p:nvPr/>
          </p:nvSpPr>
          <p:spPr>
            <a:xfrm>
              <a:off x="1928911" y="2651006"/>
              <a:ext cx="864096" cy="46166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43"/>
            <p:cNvSpPr txBox="1"/>
            <p:nvPr/>
          </p:nvSpPr>
          <p:spPr>
            <a:xfrm>
              <a:off x="2056642" y="2651006"/>
              <a:ext cx="373820" cy="461665"/>
            </a:xfrm>
            <a:prstGeom prst="rect">
              <a:avLst/>
            </a:prstGeom>
            <a:noFill/>
          </p:spPr>
          <p:txBody>
            <a:bodyPr wrap="non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cs typeface="Arial Unicode MS" pitchFamily="34" charset="-122"/>
                </a:rPr>
                <a:t>2</a:t>
              </a:r>
              <a:endParaRPr lang="zh-CN" altLang="en-US" sz="2400" b="1"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grpSp>
      <p:sp>
        <p:nvSpPr>
          <p:cNvPr id="14" name="TextBox 20"/>
          <p:cNvSpPr txBox="1"/>
          <p:nvPr/>
        </p:nvSpPr>
        <p:spPr>
          <a:xfrm>
            <a:off x="2690551" y="2172719"/>
            <a:ext cx="4547096" cy="461665"/>
          </a:xfrm>
          <a:prstGeom prst="rect">
            <a:avLst/>
          </a:prstGeom>
          <a:solidFill>
            <a:srgbClr val="266BAA"/>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en-US" altLang="zh-CN" sz="2400" b="1" dirty="0" smtClean="0">
                <a:solidFill>
                  <a:srgbClr val="FFFFFF"/>
                </a:solidFill>
                <a:latin typeface="Arial"/>
                <a:ea typeface="微软雅黑"/>
              </a:rPr>
              <a:t>SRM</a:t>
            </a:r>
            <a:r>
              <a:rPr lang="zh-CN" altLang="en-US" sz="2400" b="1" dirty="0">
                <a:solidFill>
                  <a:srgbClr val="FFFFFF"/>
                </a:solidFill>
                <a:latin typeface="Arial"/>
                <a:ea typeface="微软雅黑"/>
              </a:rPr>
              <a:t>对账操作流程</a:t>
            </a:r>
          </a:p>
        </p:txBody>
      </p:sp>
      <p:sp>
        <p:nvSpPr>
          <p:cNvPr id="15" name="TextBox 20"/>
          <p:cNvSpPr txBox="1"/>
          <p:nvPr/>
        </p:nvSpPr>
        <p:spPr>
          <a:xfrm>
            <a:off x="2699792" y="2859782"/>
            <a:ext cx="4547096" cy="461665"/>
          </a:xfrm>
          <a:prstGeom prst="rect">
            <a:avLst/>
          </a:prstGeom>
          <a:solidFill>
            <a:srgbClr val="266BAA"/>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lvl="0" defTabSz="914315">
              <a:buClr>
                <a:srgbClr val="0046AA"/>
              </a:buClr>
              <a:defRPr>
                <a:solidFill>
                  <a:srgbClr val="FFFFFF"/>
                </a:solidFill>
                <a:latin typeface="Arial"/>
                <a:ea typeface="微软雅黑"/>
              </a:defRPr>
            </a:lvl1pPr>
          </a:lstStyle>
          <a:p>
            <a:pPr lvl="0" algn="ctr"/>
            <a:r>
              <a:rPr lang="zh-CN" altLang="en-US" sz="2400" b="1" dirty="0"/>
              <a:t>供应商</a:t>
            </a:r>
            <a:r>
              <a:rPr lang="zh-CN" altLang="en-US" sz="2400" b="1" dirty="0" smtClean="0"/>
              <a:t>财务</a:t>
            </a:r>
            <a:r>
              <a:rPr lang="zh-CN" altLang="en-US" sz="2400" b="1" dirty="0"/>
              <a:t>人员操作</a:t>
            </a:r>
          </a:p>
        </p:txBody>
      </p:sp>
      <p:sp>
        <p:nvSpPr>
          <p:cNvPr id="17" name="等腰三角形 16"/>
          <p:cNvSpPr/>
          <p:nvPr/>
        </p:nvSpPr>
        <p:spPr>
          <a:xfrm flipV="1">
            <a:off x="1" y="-1"/>
            <a:ext cx="3203848" cy="128153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9"/>
          <p:cNvSpPr txBox="1"/>
          <p:nvPr/>
        </p:nvSpPr>
        <p:spPr>
          <a:xfrm rot="19236331">
            <a:off x="1245766" y="288334"/>
            <a:ext cx="1564409" cy="646331"/>
          </a:xfrm>
          <a:prstGeom prst="rect">
            <a:avLst/>
          </a:prstGeom>
          <a:noFill/>
        </p:spPr>
        <p:txBody>
          <a:bodyPr wrap="square" rtlCol="0">
            <a:spAutoFit/>
          </a:bodyPr>
          <a:lstStyle>
            <a:defPPr>
              <a:defRPr lang="zh-CN"/>
            </a:defPPr>
            <a:lvl1pPr>
              <a:defRPr sz="4000" b="1">
                <a:solidFill>
                  <a:schemeClr val="bg1"/>
                </a:solidFill>
                <a:latin typeface="微软雅黑" pitchFamily="34" charset="-122"/>
                <a:ea typeface="微软雅黑" pitchFamily="34" charset="-122"/>
              </a:defRPr>
            </a:lvl1pPr>
          </a:lstStyle>
          <a:p>
            <a:r>
              <a:rPr lang="zh-CN" altLang="en-US" sz="3600" dirty="0"/>
              <a:t>目录页</a:t>
            </a:r>
          </a:p>
        </p:txBody>
      </p:sp>
      <p:grpSp>
        <p:nvGrpSpPr>
          <p:cNvPr id="23" name="组合 22"/>
          <p:cNvGrpSpPr/>
          <p:nvPr/>
        </p:nvGrpSpPr>
        <p:grpSpPr>
          <a:xfrm>
            <a:off x="1752703" y="2199773"/>
            <a:ext cx="864096" cy="461665"/>
            <a:chOff x="1928911" y="2651006"/>
            <a:chExt cx="864096" cy="461665"/>
          </a:xfrm>
        </p:grpSpPr>
        <p:sp>
          <p:nvSpPr>
            <p:cNvPr id="24" name="五边形 23"/>
            <p:cNvSpPr/>
            <p:nvPr/>
          </p:nvSpPr>
          <p:spPr>
            <a:xfrm>
              <a:off x="1928911" y="2651006"/>
              <a:ext cx="864096" cy="46166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43"/>
            <p:cNvSpPr txBox="1"/>
            <p:nvPr/>
          </p:nvSpPr>
          <p:spPr>
            <a:xfrm>
              <a:off x="2069738" y="2651006"/>
              <a:ext cx="373820" cy="461665"/>
            </a:xfrm>
            <a:prstGeom prst="rect">
              <a:avLst/>
            </a:prstGeom>
            <a:noFill/>
          </p:spPr>
          <p:txBody>
            <a:bodyPr wrap="non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cs typeface="Arial Unicode MS" pitchFamily="34" charset="-122"/>
                </a:rPr>
                <a:t>1</a:t>
              </a:r>
              <a:endParaRPr lang="zh-CN" altLang="en-US" sz="2400" b="1"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grpSp>
      <p:sp>
        <p:nvSpPr>
          <p:cNvPr id="12" name="TextBox 20"/>
          <p:cNvSpPr txBox="1"/>
          <p:nvPr/>
        </p:nvSpPr>
        <p:spPr>
          <a:xfrm>
            <a:off x="2699792" y="3579862"/>
            <a:ext cx="4547096" cy="461665"/>
          </a:xfrm>
          <a:prstGeom prst="rect">
            <a:avLst/>
          </a:prstGeom>
          <a:solidFill>
            <a:srgbClr val="266BAA"/>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lvl="0" defTabSz="914315">
              <a:buClr>
                <a:srgbClr val="0046AA"/>
              </a:buClr>
              <a:defRPr>
                <a:solidFill>
                  <a:srgbClr val="FFFFFF"/>
                </a:solidFill>
                <a:latin typeface="Arial"/>
                <a:ea typeface="微软雅黑"/>
              </a:defRPr>
            </a:lvl1pPr>
          </a:lstStyle>
          <a:p>
            <a:pPr lvl="0" algn="ctr"/>
            <a:r>
              <a:rPr lang="en-US" altLang="zh-CN" sz="2400" b="1" dirty="0" smtClean="0"/>
              <a:t>SRM</a:t>
            </a:r>
            <a:r>
              <a:rPr lang="zh-CN" altLang="en-US" sz="2400" b="1" dirty="0" smtClean="0"/>
              <a:t>系统新功能点</a:t>
            </a:r>
            <a:endParaRPr lang="zh-CN" altLang="en-US" sz="2400" b="1" dirty="0"/>
          </a:p>
        </p:txBody>
      </p:sp>
      <p:grpSp>
        <p:nvGrpSpPr>
          <p:cNvPr id="13" name="组合 12"/>
          <p:cNvGrpSpPr/>
          <p:nvPr/>
        </p:nvGrpSpPr>
        <p:grpSpPr>
          <a:xfrm>
            <a:off x="1752703" y="3586897"/>
            <a:ext cx="886658" cy="461665"/>
            <a:chOff x="1928911" y="2651006"/>
            <a:chExt cx="864096" cy="468810"/>
          </a:xfrm>
        </p:grpSpPr>
        <p:sp>
          <p:nvSpPr>
            <p:cNvPr id="16" name="五边形 15"/>
            <p:cNvSpPr/>
            <p:nvPr/>
          </p:nvSpPr>
          <p:spPr>
            <a:xfrm>
              <a:off x="1928911" y="2651006"/>
              <a:ext cx="864096" cy="46166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43"/>
            <p:cNvSpPr txBox="1"/>
            <p:nvPr/>
          </p:nvSpPr>
          <p:spPr>
            <a:xfrm>
              <a:off x="2056642" y="2651006"/>
              <a:ext cx="364308" cy="468810"/>
            </a:xfrm>
            <a:prstGeom prst="rect">
              <a:avLst/>
            </a:prstGeom>
            <a:noFill/>
          </p:spPr>
          <p:txBody>
            <a:bodyPr wrap="non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cs typeface="Arial Unicode MS" pitchFamily="34" charset="-122"/>
                </a:rPr>
                <a:t>3</a:t>
              </a:r>
              <a:endParaRPr lang="zh-CN" altLang="en-US" sz="2400" b="1"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grpSp>
    </p:spTree>
    <p:extLst>
      <p:ext uri="{BB962C8B-B14F-4D97-AF65-F5344CB8AC3E}">
        <p14:creationId xmlns:p14="http://schemas.microsoft.com/office/powerpoint/2010/main" val="4261667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65010" y="421361"/>
            <a:ext cx="6276159" cy="523220"/>
          </a:xfrm>
          <a:prstGeom prst="rect">
            <a:avLst/>
          </a:prstGeom>
          <a:solidFill>
            <a:srgbClr val="136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800">
                <a:solidFill>
                  <a:schemeClr val="tx1"/>
                </a:solidFill>
                <a:latin typeface="Arial" panose="020B0604020202020204" pitchFamily="34" charset="0"/>
                <a:ea typeface="楷体_GB2312" pitchFamily="49" charset="-122"/>
              </a:defRPr>
            </a:lvl1pPr>
            <a:lvl2pPr marL="742950" indent="-285750">
              <a:defRPr sz="2800">
                <a:solidFill>
                  <a:schemeClr val="tx1"/>
                </a:solidFill>
                <a:latin typeface="Arial" panose="020B0604020202020204" pitchFamily="34" charset="0"/>
                <a:ea typeface="楷体_GB2312" pitchFamily="49" charset="-122"/>
              </a:defRPr>
            </a:lvl2pPr>
            <a:lvl3pPr marL="1143000" indent="-228600">
              <a:defRPr sz="2800">
                <a:solidFill>
                  <a:schemeClr val="tx1"/>
                </a:solidFill>
                <a:latin typeface="Arial" panose="020B0604020202020204" pitchFamily="34" charset="0"/>
                <a:ea typeface="楷体_GB2312" pitchFamily="49" charset="-122"/>
              </a:defRPr>
            </a:lvl3pPr>
            <a:lvl4pPr marL="1600200" indent="-228600">
              <a:defRPr sz="2800">
                <a:solidFill>
                  <a:schemeClr val="tx1"/>
                </a:solidFill>
                <a:latin typeface="Arial" panose="020B0604020202020204" pitchFamily="34" charset="0"/>
                <a:ea typeface="楷体_GB2312" pitchFamily="49" charset="-122"/>
              </a:defRPr>
            </a:lvl4pPr>
            <a:lvl5pPr marL="2057400" indent="-228600">
              <a:defRPr sz="2800">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9pPr>
          </a:lstStyle>
          <a:p>
            <a:r>
              <a:rPr lang="zh-CN" altLang="en-US" b="1" dirty="0">
                <a:solidFill>
                  <a:srgbClr val="FFFFFF"/>
                </a:solidFill>
                <a:latin typeface="Arial"/>
                <a:ea typeface="微软雅黑"/>
              </a:rPr>
              <a:t>供应商</a:t>
            </a:r>
            <a:r>
              <a:rPr lang="en-US" altLang="zh-CN" b="1" dirty="0">
                <a:solidFill>
                  <a:srgbClr val="FFFFFF"/>
                </a:solidFill>
                <a:latin typeface="Arial"/>
                <a:ea typeface="微软雅黑"/>
              </a:rPr>
              <a:t>SRM</a:t>
            </a:r>
            <a:r>
              <a:rPr lang="zh-CN" altLang="en-US" b="1" dirty="0">
                <a:solidFill>
                  <a:srgbClr val="FFFFFF"/>
                </a:solidFill>
                <a:latin typeface="Arial"/>
                <a:ea typeface="微软雅黑"/>
              </a:rPr>
              <a:t>系统操作</a:t>
            </a:r>
            <a:r>
              <a:rPr lang="en-US" altLang="zh-CN" b="1" dirty="0">
                <a:solidFill>
                  <a:srgbClr val="FFFFFF"/>
                </a:solidFill>
                <a:latin typeface="Arial"/>
                <a:ea typeface="微软雅黑"/>
              </a:rPr>
              <a:t>-</a:t>
            </a:r>
            <a:r>
              <a:rPr lang="zh-CN" altLang="en-US" b="1" dirty="0">
                <a:solidFill>
                  <a:srgbClr val="FFFFFF"/>
                </a:solidFill>
                <a:latin typeface="Arial"/>
                <a:ea typeface="微软雅黑"/>
              </a:rPr>
              <a:t>正常对</a:t>
            </a:r>
            <a:r>
              <a:rPr lang="zh-CN" altLang="en-US" b="1" dirty="0" smtClean="0">
                <a:solidFill>
                  <a:srgbClr val="FFFFFF"/>
                </a:solidFill>
                <a:latin typeface="Arial"/>
                <a:ea typeface="微软雅黑"/>
              </a:rPr>
              <a:t>账</a:t>
            </a:r>
            <a:endParaRPr lang="zh-CN" altLang="en-US" b="1" dirty="0">
              <a:solidFill>
                <a:srgbClr val="FFFFFF"/>
              </a:solidFill>
              <a:latin typeface="Arial"/>
              <a:ea typeface="微软雅黑"/>
            </a:endParaRPr>
          </a:p>
        </p:txBody>
      </p:sp>
      <p:sp>
        <p:nvSpPr>
          <p:cNvPr id="9" name="TextBox 2"/>
          <p:cNvSpPr txBox="1">
            <a:spLocks noChangeArrowheads="1"/>
          </p:cNvSpPr>
          <p:nvPr/>
        </p:nvSpPr>
        <p:spPr bwMode="auto">
          <a:xfrm>
            <a:off x="395536" y="984008"/>
            <a:ext cx="83363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7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5146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9718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4290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8862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a:spcBef>
                <a:spcPct val="0"/>
              </a:spcBef>
              <a:buNone/>
            </a:pPr>
            <a:r>
              <a:rPr lang="zh-CN" altLang="en-US" sz="1200" dirty="0" smtClean="0">
                <a:latin typeface="微软雅黑" panose="020B0503020204020204" pitchFamily="34" charset="-122"/>
              </a:rPr>
              <a:t>完成上述操作步骤后，进行对账单确认</a:t>
            </a:r>
            <a:endParaRPr lang="zh-CN" altLang="en-US" sz="1200" dirty="0">
              <a:latin typeface="微软雅黑" panose="020B0503020204020204" pitchFamily="34" charset="-122"/>
            </a:endParaRPr>
          </a:p>
        </p:txBody>
      </p:sp>
      <p:pic>
        <p:nvPicPr>
          <p:cNvPr id="6"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9023" y="1339861"/>
            <a:ext cx="6797273" cy="296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
          <p:cNvSpPr txBox="1">
            <a:spLocks noChangeArrowheads="1"/>
          </p:cNvSpPr>
          <p:nvPr/>
        </p:nvSpPr>
        <p:spPr bwMode="auto">
          <a:xfrm>
            <a:off x="395536" y="4371950"/>
            <a:ext cx="82809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7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5146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9718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4290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8862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a:spcBef>
                <a:spcPct val="0"/>
              </a:spcBef>
              <a:buNone/>
            </a:pPr>
            <a:r>
              <a:rPr lang="en-US" altLang="zh-CN" sz="1200" b="1" dirty="0">
                <a:solidFill>
                  <a:srgbClr val="FF0000"/>
                </a:solidFill>
                <a:latin typeface="微软雅黑" panose="020B0503020204020204" pitchFamily="34" charset="-122"/>
                <a:sym typeface="Wingdings" panose="05000000000000000000" pitchFamily="2" charset="2"/>
              </a:rPr>
              <a:t></a:t>
            </a:r>
            <a:r>
              <a:rPr lang="zh-CN" altLang="zh-CN" sz="1200" b="1" dirty="0">
                <a:solidFill>
                  <a:srgbClr val="FF0000"/>
                </a:solidFill>
                <a:latin typeface="微软雅黑" panose="020B0503020204020204" pitchFamily="34" charset="-122"/>
              </a:rPr>
              <a:t>提示</a:t>
            </a:r>
            <a:r>
              <a:rPr lang="zh-CN" altLang="en-US" sz="1200" b="1" dirty="0" smtClean="0">
                <a:solidFill>
                  <a:srgbClr val="FF0000"/>
                </a:solidFill>
                <a:latin typeface="微软雅黑" panose="020B0503020204020204" pitchFamily="34" charset="-122"/>
              </a:rPr>
              <a:t>：</a:t>
            </a:r>
            <a:r>
              <a:rPr lang="zh-CN" altLang="en-US" sz="1200" dirty="0" smtClean="0">
                <a:latin typeface="微软雅黑" panose="020B0503020204020204" pitchFamily="34" charset="-122"/>
              </a:rPr>
              <a:t>必须</a:t>
            </a:r>
            <a:r>
              <a:rPr lang="zh-CN" altLang="en-US" sz="1200" dirty="0">
                <a:latin typeface="微软雅黑" panose="020B0503020204020204" pitchFamily="34" charset="-122"/>
              </a:rPr>
              <a:t>上传盖章版对账单及发票扫描件才能进行确认动作，</a:t>
            </a:r>
            <a:r>
              <a:rPr lang="zh-CN" altLang="en-US" sz="1400" b="1" dirty="0">
                <a:latin typeface="微软雅黑" panose="020B0503020204020204" pitchFamily="34" charset="-122"/>
              </a:rPr>
              <a:t>只有确认后的对账单才能</a:t>
            </a:r>
            <a:r>
              <a:rPr lang="zh-CN" altLang="en-US" sz="1400" b="1" dirty="0" smtClean="0">
                <a:latin typeface="微软雅黑" panose="020B0503020204020204" pitchFamily="34" charset="-122"/>
              </a:rPr>
              <a:t>进入财务审批</a:t>
            </a:r>
            <a:r>
              <a:rPr lang="zh-CN" altLang="en-US" sz="1400" b="1" dirty="0">
                <a:latin typeface="微软雅黑" panose="020B0503020204020204" pitchFamily="34" charset="-122"/>
              </a:rPr>
              <a:t>环节</a:t>
            </a:r>
          </a:p>
        </p:txBody>
      </p:sp>
    </p:spTree>
    <p:extLst>
      <p:ext uri="{BB962C8B-B14F-4D97-AF65-F5344CB8AC3E}">
        <p14:creationId xmlns:p14="http://schemas.microsoft.com/office/powerpoint/2010/main" val="3325765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65010" y="339502"/>
            <a:ext cx="6276159" cy="523220"/>
          </a:xfrm>
          <a:prstGeom prst="rect">
            <a:avLst/>
          </a:prstGeom>
          <a:solidFill>
            <a:srgbClr val="136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800">
                <a:solidFill>
                  <a:schemeClr val="tx1"/>
                </a:solidFill>
                <a:latin typeface="Arial" panose="020B0604020202020204" pitchFamily="34" charset="0"/>
                <a:ea typeface="楷体_GB2312" pitchFamily="49" charset="-122"/>
              </a:defRPr>
            </a:lvl1pPr>
            <a:lvl2pPr marL="742950" indent="-285750">
              <a:defRPr sz="2800">
                <a:solidFill>
                  <a:schemeClr val="tx1"/>
                </a:solidFill>
                <a:latin typeface="Arial" panose="020B0604020202020204" pitchFamily="34" charset="0"/>
                <a:ea typeface="楷体_GB2312" pitchFamily="49" charset="-122"/>
              </a:defRPr>
            </a:lvl2pPr>
            <a:lvl3pPr marL="1143000" indent="-228600">
              <a:defRPr sz="2800">
                <a:solidFill>
                  <a:schemeClr val="tx1"/>
                </a:solidFill>
                <a:latin typeface="Arial" panose="020B0604020202020204" pitchFamily="34" charset="0"/>
                <a:ea typeface="楷体_GB2312" pitchFamily="49" charset="-122"/>
              </a:defRPr>
            </a:lvl3pPr>
            <a:lvl4pPr marL="1600200" indent="-228600">
              <a:defRPr sz="2800">
                <a:solidFill>
                  <a:schemeClr val="tx1"/>
                </a:solidFill>
                <a:latin typeface="Arial" panose="020B0604020202020204" pitchFamily="34" charset="0"/>
                <a:ea typeface="楷体_GB2312" pitchFamily="49" charset="-122"/>
              </a:defRPr>
            </a:lvl4pPr>
            <a:lvl5pPr marL="2057400" indent="-228600">
              <a:defRPr sz="2800">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9pPr>
          </a:lstStyle>
          <a:p>
            <a:r>
              <a:rPr lang="zh-CN" altLang="en-US" b="1" dirty="0">
                <a:solidFill>
                  <a:srgbClr val="FFFFFF"/>
                </a:solidFill>
                <a:latin typeface="Arial"/>
                <a:ea typeface="微软雅黑"/>
              </a:rPr>
              <a:t>供应商</a:t>
            </a:r>
            <a:r>
              <a:rPr lang="en-US" altLang="zh-CN" b="1" dirty="0">
                <a:solidFill>
                  <a:srgbClr val="FFFFFF"/>
                </a:solidFill>
                <a:latin typeface="Arial"/>
                <a:ea typeface="微软雅黑"/>
              </a:rPr>
              <a:t>SRM</a:t>
            </a:r>
            <a:r>
              <a:rPr lang="zh-CN" altLang="en-US" b="1" dirty="0">
                <a:solidFill>
                  <a:srgbClr val="FFFFFF"/>
                </a:solidFill>
                <a:latin typeface="Arial"/>
                <a:ea typeface="微软雅黑"/>
              </a:rPr>
              <a:t>系统操作</a:t>
            </a:r>
            <a:r>
              <a:rPr lang="en-US" altLang="zh-CN" b="1" dirty="0" smtClean="0">
                <a:solidFill>
                  <a:srgbClr val="FFFFFF"/>
                </a:solidFill>
                <a:latin typeface="Arial"/>
                <a:ea typeface="微软雅黑"/>
              </a:rPr>
              <a:t>-</a:t>
            </a:r>
            <a:r>
              <a:rPr lang="zh-CN" altLang="en-US" b="1" dirty="0">
                <a:solidFill>
                  <a:srgbClr val="FFFFFF"/>
                </a:solidFill>
                <a:latin typeface="Arial"/>
                <a:ea typeface="微软雅黑"/>
              </a:rPr>
              <a:t>查看对账单状态</a:t>
            </a:r>
          </a:p>
        </p:txBody>
      </p:sp>
      <p:sp>
        <p:nvSpPr>
          <p:cNvPr id="9" name="TextBox 2"/>
          <p:cNvSpPr txBox="1">
            <a:spLocks noChangeArrowheads="1"/>
          </p:cNvSpPr>
          <p:nvPr/>
        </p:nvSpPr>
        <p:spPr bwMode="auto">
          <a:xfrm>
            <a:off x="395536" y="936384"/>
            <a:ext cx="5904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7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5146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9718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4290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8862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a:spcBef>
                <a:spcPct val="0"/>
              </a:spcBef>
              <a:buNone/>
            </a:pPr>
            <a:r>
              <a:rPr lang="zh-CN" altLang="en-US" sz="1400" dirty="0" smtClean="0">
                <a:latin typeface="微软雅黑" panose="020B0503020204020204" pitchFamily="34" charset="-122"/>
              </a:rPr>
              <a:t>查看对账单状态；操作</a:t>
            </a:r>
            <a:r>
              <a:rPr lang="zh-CN" altLang="en-US" sz="1400" dirty="0">
                <a:latin typeface="微软雅黑" panose="020B0503020204020204" pitchFamily="34" charset="-122"/>
              </a:rPr>
              <a:t>步骤：首页财务</a:t>
            </a:r>
            <a:r>
              <a:rPr lang="zh-CN" altLang="zh-CN" sz="1400" dirty="0">
                <a:latin typeface="微软雅黑" panose="020B0503020204020204" pitchFamily="34" charset="-122"/>
              </a:rPr>
              <a:t>→</a:t>
            </a:r>
            <a:r>
              <a:rPr lang="zh-CN" altLang="en-US" sz="1400" dirty="0">
                <a:latin typeface="微软雅黑" panose="020B0503020204020204" pitchFamily="34" charset="-122"/>
              </a:rPr>
              <a:t>我的销售账单</a:t>
            </a:r>
            <a:r>
              <a:rPr lang="zh-CN" altLang="zh-CN" sz="1400" dirty="0">
                <a:latin typeface="微软雅黑" panose="020B0503020204020204" pitchFamily="34" charset="-122"/>
              </a:rPr>
              <a:t>→</a:t>
            </a:r>
            <a:r>
              <a:rPr lang="zh-CN" altLang="en-US" sz="1400" dirty="0" smtClean="0">
                <a:latin typeface="微软雅黑" panose="020B0503020204020204" pitchFamily="34" charset="-122"/>
              </a:rPr>
              <a:t>查询</a:t>
            </a:r>
            <a:endParaRPr lang="zh-CN" altLang="en-US" sz="1400" dirty="0">
              <a:latin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465010" y="1317824"/>
            <a:ext cx="7573238" cy="1919388"/>
          </a:xfrm>
          <a:prstGeom prst="rect">
            <a:avLst/>
          </a:prstGeom>
        </p:spPr>
      </p:pic>
      <p:pic>
        <p:nvPicPr>
          <p:cNvPr id="10"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5010" y="3147814"/>
            <a:ext cx="7573238" cy="1570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866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45629" y="329087"/>
            <a:ext cx="6276159" cy="523220"/>
          </a:xfrm>
          <a:prstGeom prst="rect">
            <a:avLst/>
          </a:prstGeom>
          <a:solidFill>
            <a:srgbClr val="136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800">
                <a:solidFill>
                  <a:schemeClr val="tx1"/>
                </a:solidFill>
                <a:latin typeface="Arial" panose="020B0604020202020204" pitchFamily="34" charset="0"/>
                <a:ea typeface="楷体_GB2312" pitchFamily="49" charset="-122"/>
              </a:defRPr>
            </a:lvl1pPr>
            <a:lvl2pPr marL="742950" indent="-285750">
              <a:defRPr sz="2800">
                <a:solidFill>
                  <a:schemeClr val="tx1"/>
                </a:solidFill>
                <a:latin typeface="Arial" panose="020B0604020202020204" pitchFamily="34" charset="0"/>
                <a:ea typeface="楷体_GB2312" pitchFamily="49" charset="-122"/>
              </a:defRPr>
            </a:lvl2pPr>
            <a:lvl3pPr marL="1143000" indent="-228600">
              <a:defRPr sz="2800">
                <a:solidFill>
                  <a:schemeClr val="tx1"/>
                </a:solidFill>
                <a:latin typeface="Arial" panose="020B0604020202020204" pitchFamily="34" charset="0"/>
                <a:ea typeface="楷体_GB2312" pitchFamily="49" charset="-122"/>
              </a:defRPr>
            </a:lvl3pPr>
            <a:lvl4pPr marL="1600200" indent="-228600">
              <a:defRPr sz="2800">
                <a:solidFill>
                  <a:schemeClr val="tx1"/>
                </a:solidFill>
                <a:latin typeface="Arial" panose="020B0604020202020204" pitchFamily="34" charset="0"/>
                <a:ea typeface="楷体_GB2312" pitchFamily="49" charset="-122"/>
              </a:defRPr>
            </a:lvl4pPr>
            <a:lvl5pPr marL="2057400" indent="-228600">
              <a:defRPr sz="2800">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9pPr>
          </a:lstStyle>
          <a:p>
            <a:r>
              <a:rPr lang="zh-CN" altLang="en-US" b="1" dirty="0">
                <a:solidFill>
                  <a:srgbClr val="FFFFFF"/>
                </a:solidFill>
                <a:latin typeface="Arial"/>
                <a:ea typeface="微软雅黑"/>
              </a:rPr>
              <a:t>供应商</a:t>
            </a:r>
            <a:r>
              <a:rPr lang="en-US" altLang="zh-CN" b="1" dirty="0">
                <a:solidFill>
                  <a:srgbClr val="FFFFFF"/>
                </a:solidFill>
                <a:latin typeface="Arial"/>
                <a:ea typeface="微软雅黑"/>
              </a:rPr>
              <a:t>SRM</a:t>
            </a:r>
            <a:r>
              <a:rPr lang="zh-CN" altLang="en-US" b="1" dirty="0">
                <a:solidFill>
                  <a:srgbClr val="FFFFFF"/>
                </a:solidFill>
                <a:latin typeface="Arial"/>
                <a:ea typeface="微软雅黑"/>
              </a:rPr>
              <a:t>系统操作</a:t>
            </a:r>
            <a:r>
              <a:rPr lang="en-US" altLang="zh-CN" b="1" dirty="0" smtClean="0">
                <a:solidFill>
                  <a:srgbClr val="FFFFFF"/>
                </a:solidFill>
                <a:latin typeface="Arial"/>
                <a:ea typeface="微软雅黑"/>
              </a:rPr>
              <a:t>-</a:t>
            </a:r>
            <a:r>
              <a:rPr lang="zh-CN" altLang="en-US" b="1" dirty="0" smtClean="0">
                <a:solidFill>
                  <a:srgbClr val="FFFFFF"/>
                </a:solidFill>
                <a:latin typeface="Arial"/>
                <a:ea typeface="微软雅黑"/>
              </a:rPr>
              <a:t>查看对账单状态</a:t>
            </a:r>
            <a:endParaRPr lang="zh-CN" altLang="en-US" b="1" dirty="0">
              <a:solidFill>
                <a:srgbClr val="FFFFFF"/>
              </a:solidFill>
              <a:latin typeface="Arial"/>
              <a:ea typeface="微软雅黑"/>
            </a:endParaRPr>
          </a:p>
        </p:txBody>
      </p:sp>
      <p:sp>
        <p:nvSpPr>
          <p:cNvPr id="9" name="TextBox 2"/>
          <p:cNvSpPr txBox="1">
            <a:spLocks noChangeArrowheads="1"/>
          </p:cNvSpPr>
          <p:nvPr/>
        </p:nvSpPr>
        <p:spPr bwMode="auto">
          <a:xfrm>
            <a:off x="395536" y="911848"/>
            <a:ext cx="66247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7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5146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9718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4290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8862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a:spcBef>
                <a:spcPct val="0"/>
              </a:spcBef>
              <a:buNone/>
            </a:pPr>
            <a:r>
              <a:rPr lang="zh-CN" altLang="en-US" sz="1400" dirty="0" smtClean="0">
                <a:latin typeface="微软雅黑" panose="020B0503020204020204" pitchFamily="34" charset="-122"/>
              </a:rPr>
              <a:t>筛选查看各状态</a:t>
            </a:r>
            <a:r>
              <a:rPr lang="zh-CN" altLang="en-US" sz="1400" dirty="0">
                <a:latin typeface="微软雅黑" panose="020B0503020204020204" pitchFamily="34" charset="-122"/>
              </a:rPr>
              <a:t>的对</a:t>
            </a:r>
            <a:r>
              <a:rPr lang="zh-CN" altLang="en-US" sz="1400" dirty="0" smtClean="0">
                <a:latin typeface="微软雅黑" panose="020B0503020204020204" pitchFamily="34" charset="-122"/>
              </a:rPr>
              <a:t>账单；操作</a:t>
            </a:r>
            <a:r>
              <a:rPr lang="zh-CN" altLang="en-US" sz="1400" dirty="0">
                <a:latin typeface="微软雅黑" panose="020B0503020204020204" pitchFamily="34" charset="-122"/>
              </a:rPr>
              <a:t>步骤：首页财务</a:t>
            </a:r>
            <a:r>
              <a:rPr lang="zh-CN" altLang="zh-CN" sz="1400" dirty="0">
                <a:latin typeface="微软雅黑" panose="020B0503020204020204" pitchFamily="34" charset="-122"/>
              </a:rPr>
              <a:t>→</a:t>
            </a:r>
            <a:r>
              <a:rPr lang="zh-CN" altLang="en-US" sz="1400" dirty="0">
                <a:latin typeface="微软雅黑" panose="020B0503020204020204" pitchFamily="34" charset="-122"/>
              </a:rPr>
              <a:t>我的销售账单</a:t>
            </a:r>
            <a:r>
              <a:rPr lang="zh-CN" altLang="zh-CN" sz="1400" dirty="0" smtClean="0">
                <a:latin typeface="微软雅黑" panose="020B0503020204020204" pitchFamily="34" charset="-122"/>
              </a:rPr>
              <a:t>→</a:t>
            </a:r>
            <a:r>
              <a:rPr lang="zh-CN" altLang="en-US" sz="1400" dirty="0" smtClean="0">
                <a:latin typeface="微软雅黑" panose="020B0503020204020204" pitchFamily="34" charset="-122"/>
              </a:rPr>
              <a:t>更多</a:t>
            </a:r>
            <a:r>
              <a:rPr lang="zh-CN" altLang="zh-CN" sz="1400" dirty="0">
                <a:latin typeface="微软雅黑" panose="020B0503020204020204" pitchFamily="34" charset="-122"/>
              </a:rPr>
              <a:t>→</a:t>
            </a:r>
            <a:r>
              <a:rPr lang="zh-CN" altLang="en-US" sz="1400" dirty="0" smtClean="0">
                <a:latin typeface="微软雅黑" panose="020B0503020204020204" pitchFamily="34" charset="-122"/>
              </a:rPr>
              <a:t>查询</a:t>
            </a:r>
            <a:endParaRPr lang="zh-CN" altLang="en-US" sz="1400" dirty="0">
              <a:latin typeface="微软雅黑" panose="020B0503020204020204" pitchFamily="34" charset="-122"/>
            </a:endParaRPr>
          </a:p>
        </p:txBody>
      </p:sp>
      <p:sp>
        <p:nvSpPr>
          <p:cNvPr id="11" name="TextBox 8"/>
          <p:cNvSpPr txBox="1">
            <a:spLocks noChangeArrowheads="1"/>
          </p:cNvSpPr>
          <p:nvPr/>
        </p:nvSpPr>
        <p:spPr bwMode="auto">
          <a:xfrm>
            <a:off x="755576" y="4105608"/>
            <a:ext cx="7200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7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5146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9718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4290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8862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a:spcBef>
                <a:spcPct val="0"/>
              </a:spcBef>
              <a:buNone/>
            </a:pPr>
            <a:r>
              <a:rPr lang="zh-CN" altLang="zh-CN" sz="1200" b="1" dirty="0" smtClean="0">
                <a:solidFill>
                  <a:srgbClr val="FF0000"/>
                </a:solidFill>
                <a:latin typeface="微软雅黑" panose="020B0503020204020204" pitchFamily="34" charset="-122"/>
              </a:rPr>
              <a:t>提示</a:t>
            </a:r>
            <a:r>
              <a:rPr lang="en-US" altLang="zh-CN" sz="1200" b="1" dirty="0" smtClean="0">
                <a:solidFill>
                  <a:srgbClr val="FF0000"/>
                </a:solidFill>
                <a:latin typeface="微软雅黑" panose="020B0503020204020204" pitchFamily="34" charset="-122"/>
                <a:sym typeface="Wingdings" panose="05000000000000000000" pitchFamily="2" charset="2"/>
              </a:rPr>
              <a:t></a:t>
            </a:r>
            <a:endParaRPr lang="zh-CN" altLang="en-US" sz="1200" dirty="0">
              <a:latin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430893" y="1419622"/>
            <a:ext cx="8245563" cy="2646702"/>
          </a:xfrm>
          <a:prstGeom prst="rect">
            <a:avLst/>
          </a:prstGeom>
        </p:spPr>
      </p:pic>
      <p:sp>
        <p:nvSpPr>
          <p:cNvPr id="12" name="TextBox 8"/>
          <p:cNvSpPr txBox="1">
            <a:spLocks noChangeArrowheads="1"/>
          </p:cNvSpPr>
          <p:nvPr/>
        </p:nvSpPr>
        <p:spPr bwMode="auto">
          <a:xfrm>
            <a:off x="1259632" y="4105608"/>
            <a:ext cx="699197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7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5146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9718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4290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8862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a:spcBef>
                <a:spcPct val="0"/>
              </a:spcBef>
              <a:buNone/>
            </a:pPr>
            <a:r>
              <a:rPr lang="zh-CN" altLang="en-US" sz="1200" b="1" dirty="0">
                <a:latin typeface="微软雅黑" panose="020B0503020204020204" pitchFamily="34" charset="-122"/>
              </a:rPr>
              <a:t>已发布</a:t>
            </a:r>
            <a:r>
              <a:rPr lang="zh-CN" altLang="en-US" sz="1200" dirty="0">
                <a:latin typeface="微软雅黑" panose="020B0503020204020204" pitchFamily="34" charset="-122"/>
              </a:rPr>
              <a:t>：</a:t>
            </a:r>
            <a:r>
              <a:rPr lang="en-US" altLang="zh-CN" sz="1200" dirty="0">
                <a:latin typeface="微软雅黑" panose="020B0503020204020204" pitchFamily="34" charset="-122"/>
              </a:rPr>
              <a:t>SRM</a:t>
            </a:r>
            <a:r>
              <a:rPr lang="zh-CN" altLang="en-US" sz="1200" dirty="0">
                <a:latin typeface="微软雅黑" panose="020B0503020204020204" pitchFamily="34" charset="-122"/>
              </a:rPr>
              <a:t>系统已发布对</a:t>
            </a:r>
            <a:r>
              <a:rPr lang="zh-CN" altLang="en-US" sz="1200" dirty="0" smtClean="0">
                <a:latin typeface="微软雅黑" panose="020B0503020204020204" pitchFamily="34" charset="-122"/>
              </a:rPr>
              <a:t>账单供应商未</a:t>
            </a:r>
            <a:r>
              <a:rPr lang="zh-CN" altLang="en-US" sz="1200" dirty="0" smtClean="0">
                <a:latin typeface="微软雅黑" panose="020B0503020204020204" pitchFamily="34" charset="-122"/>
              </a:rPr>
              <a:t>确认（欧普对账环节）</a:t>
            </a:r>
            <a:endParaRPr lang="en-US" altLang="zh-CN" sz="1200" dirty="0">
              <a:latin typeface="微软雅黑" panose="020B0503020204020204" pitchFamily="34" charset="-122"/>
            </a:endParaRPr>
          </a:p>
          <a:p>
            <a:pPr>
              <a:spcBef>
                <a:spcPct val="0"/>
              </a:spcBef>
              <a:buNone/>
            </a:pPr>
            <a:r>
              <a:rPr lang="zh-CN" altLang="en-US" sz="1400" b="1" dirty="0">
                <a:solidFill>
                  <a:srgbClr val="FF0000"/>
                </a:solidFill>
                <a:latin typeface="微软雅黑" panose="020B0503020204020204" pitchFamily="34" charset="-122"/>
              </a:rPr>
              <a:t>已确认</a:t>
            </a:r>
            <a:r>
              <a:rPr lang="zh-CN" altLang="en-US" sz="1400" dirty="0">
                <a:solidFill>
                  <a:srgbClr val="FF0000"/>
                </a:solidFill>
                <a:latin typeface="微软雅黑" panose="020B0503020204020204" pitchFamily="34" charset="-122"/>
              </a:rPr>
              <a:t>：已发布对账单供应商已确认</a:t>
            </a:r>
            <a:r>
              <a:rPr lang="zh-CN" altLang="en-US" sz="1400" dirty="0" smtClean="0">
                <a:solidFill>
                  <a:srgbClr val="FF0000"/>
                </a:solidFill>
                <a:latin typeface="微软雅黑" panose="020B0503020204020204" pitchFamily="34" charset="-122"/>
              </a:rPr>
              <a:t>开票（供应商对账环节必确认）</a:t>
            </a:r>
            <a:endParaRPr lang="en-US" altLang="zh-CN" sz="1400" dirty="0">
              <a:solidFill>
                <a:srgbClr val="FF0000"/>
              </a:solidFill>
              <a:latin typeface="微软雅黑" panose="020B0503020204020204" pitchFamily="34" charset="-122"/>
            </a:endParaRPr>
          </a:p>
          <a:p>
            <a:pPr>
              <a:spcBef>
                <a:spcPct val="0"/>
              </a:spcBef>
              <a:buNone/>
            </a:pPr>
            <a:r>
              <a:rPr lang="zh-CN" altLang="en-US" sz="1200" b="1" dirty="0">
                <a:latin typeface="微软雅黑" panose="020B0503020204020204" pitchFamily="34" charset="-122"/>
              </a:rPr>
              <a:t>已退回</a:t>
            </a:r>
            <a:r>
              <a:rPr lang="zh-CN" altLang="en-US" sz="1200" dirty="0" smtClean="0">
                <a:latin typeface="微软雅黑" panose="020B0503020204020204" pitchFamily="34" charset="-122"/>
              </a:rPr>
              <a:t>：供应商已确认对账单欧普</a:t>
            </a:r>
            <a:r>
              <a:rPr lang="zh-CN" altLang="en-US" sz="1200" dirty="0">
                <a:latin typeface="微软雅黑" panose="020B0503020204020204" pitchFamily="34" charset="-122"/>
              </a:rPr>
              <a:t>财务审批退回</a:t>
            </a:r>
            <a:r>
              <a:rPr lang="zh-CN" altLang="en-US" sz="1200" dirty="0" smtClean="0">
                <a:latin typeface="微软雅黑" panose="020B0503020204020204" pitchFamily="34" charset="-122"/>
              </a:rPr>
              <a:t>修改（欧普对账环节）</a:t>
            </a:r>
            <a:endParaRPr lang="zh-CN" altLang="en-US" sz="1200" dirty="0">
              <a:latin typeface="微软雅黑" panose="020B0503020204020204" pitchFamily="34" charset="-122"/>
            </a:endParaRPr>
          </a:p>
          <a:p>
            <a:pPr>
              <a:spcBef>
                <a:spcPct val="0"/>
              </a:spcBef>
              <a:buNone/>
            </a:pPr>
            <a:r>
              <a:rPr lang="zh-CN" altLang="en-US" sz="1200" b="1" dirty="0" smtClean="0">
                <a:latin typeface="微软雅黑" panose="020B0503020204020204" pitchFamily="34" charset="-122"/>
              </a:rPr>
              <a:t>已审批</a:t>
            </a:r>
            <a:r>
              <a:rPr lang="zh-CN" altLang="en-US" sz="1200" dirty="0" smtClean="0">
                <a:latin typeface="微软雅黑" panose="020B0503020204020204" pitchFamily="34" charset="-122"/>
              </a:rPr>
              <a:t>：供应商已确认欧普</a:t>
            </a:r>
            <a:r>
              <a:rPr lang="zh-CN" altLang="en-US" sz="1200" dirty="0">
                <a:latin typeface="微软雅黑" panose="020B0503020204020204" pitchFamily="34" charset="-122"/>
              </a:rPr>
              <a:t>财务已签收实物发票并入账</a:t>
            </a:r>
            <a:r>
              <a:rPr lang="zh-CN" altLang="en-US" sz="1200" dirty="0" smtClean="0">
                <a:latin typeface="微软雅黑" panose="020B0503020204020204" pitchFamily="34" charset="-122"/>
              </a:rPr>
              <a:t>完成（欧普对账环节）</a:t>
            </a:r>
            <a:endParaRPr lang="en-US" altLang="zh-CN" sz="1200" dirty="0">
              <a:latin typeface="微软雅黑" panose="020B0503020204020204" pitchFamily="34" charset="-122"/>
            </a:endParaRPr>
          </a:p>
        </p:txBody>
      </p:sp>
    </p:spTree>
    <p:extLst>
      <p:ext uri="{BB962C8B-B14F-4D97-AF65-F5344CB8AC3E}">
        <p14:creationId xmlns:p14="http://schemas.microsoft.com/office/powerpoint/2010/main" val="4066051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65010" y="267494"/>
            <a:ext cx="7059318" cy="461665"/>
          </a:xfrm>
          <a:prstGeom prst="rect">
            <a:avLst/>
          </a:prstGeom>
          <a:solidFill>
            <a:srgbClr val="136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800">
                <a:solidFill>
                  <a:schemeClr val="tx1"/>
                </a:solidFill>
                <a:latin typeface="Arial" panose="020B0604020202020204" pitchFamily="34" charset="0"/>
                <a:ea typeface="楷体_GB2312" pitchFamily="49" charset="-122"/>
              </a:defRPr>
            </a:lvl1pPr>
            <a:lvl2pPr marL="742950" indent="-285750">
              <a:defRPr sz="2800">
                <a:solidFill>
                  <a:schemeClr val="tx1"/>
                </a:solidFill>
                <a:latin typeface="Arial" panose="020B0604020202020204" pitchFamily="34" charset="0"/>
                <a:ea typeface="楷体_GB2312" pitchFamily="49" charset="-122"/>
              </a:defRPr>
            </a:lvl2pPr>
            <a:lvl3pPr marL="1143000" indent="-228600">
              <a:defRPr sz="2800">
                <a:solidFill>
                  <a:schemeClr val="tx1"/>
                </a:solidFill>
                <a:latin typeface="Arial" panose="020B0604020202020204" pitchFamily="34" charset="0"/>
                <a:ea typeface="楷体_GB2312" pitchFamily="49" charset="-122"/>
              </a:defRPr>
            </a:lvl3pPr>
            <a:lvl4pPr marL="1600200" indent="-228600">
              <a:defRPr sz="2800">
                <a:solidFill>
                  <a:schemeClr val="tx1"/>
                </a:solidFill>
                <a:latin typeface="Arial" panose="020B0604020202020204" pitchFamily="34" charset="0"/>
                <a:ea typeface="楷体_GB2312" pitchFamily="49" charset="-122"/>
              </a:defRPr>
            </a:lvl4pPr>
            <a:lvl5pPr marL="2057400" indent="-228600">
              <a:defRPr sz="2800">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9pPr>
          </a:lstStyle>
          <a:p>
            <a:r>
              <a:rPr lang="zh-CN" altLang="en-US" sz="2400" b="1" dirty="0">
                <a:solidFill>
                  <a:srgbClr val="FFFFFF"/>
                </a:solidFill>
                <a:latin typeface="Arial"/>
                <a:ea typeface="微软雅黑"/>
              </a:rPr>
              <a:t>供应商</a:t>
            </a:r>
            <a:r>
              <a:rPr lang="en-US" altLang="zh-CN" sz="2400" b="1" dirty="0">
                <a:solidFill>
                  <a:srgbClr val="FFFFFF"/>
                </a:solidFill>
                <a:latin typeface="Arial"/>
                <a:ea typeface="微软雅黑"/>
              </a:rPr>
              <a:t>SRM</a:t>
            </a:r>
            <a:r>
              <a:rPr lang="zh-CN" altLang="en-US" sz="2400" b="1" dirty="0">
                <a:solidFill>
                  <a:srgbClr val="FFFFFF"/>
                </a:solidFill>
                <a:latin typeface="Arial"/>
                <a:ea typeface="微软雅黑"/>
              </a:rPr>
              <a:t>系统操作</a:t>
            </a:r>
            <a:r>
              <a:rPr lang="en-US" altLang="zh-CN" sz="2400" b="1" dirty="0" smtClean="0">
                <a:solidFill>
                  <a:srgbClr val="FFFFFF"/>
                </a:solidFill>
                <a:latin typeface="Arial"/>
                <a:ea typeface="微软雅黑"/>
              </a:rPr>
              <a:t>-</a:t>
            </a:r>
            <a:r>
              <a:rPr lang="zh-CN" altLang="en-US" sz="2400" b="1" dirty="0" smtClean="0">
                <a:solidFill>
                  <a:srgbClr val="FFFFFF"/>
                </a:solidFill>
                <a:latin typeface="Arial"/>
                <a:ea typeface="微软雅黑"/>
              </a:rPr>
              <a:t>对账单退回重新操作</a:t>
            </a:r>
            <a:endParaRPr lang="zh-CN" altLang="en-US" sz="2400" b="1" dirty="0">
              <a:solidFill>
                <a:srgbClr val="FFFFFF"/>
              </a:solidFill>
              <a:latin typeface="Arial"/>
              <a:ea typeface="微软雅黑"/>
            </a:endParaRPr>
          </a:p>
        </p:txBody>
      </p:sp>
      <p:sp>
        <p:nvSpPr>
          <p:cNvPr id="9" name="TextBox 2"/>
          <p:cNvSpPr txBox="1">
            <a:spLocks noChangeArrowheads="1"/>
          </p:cNvSpPr>
          <p:nvPr/>
        </p:nvSpPr>
        <p:spPr bwMode="auto">
          <a:xfrm>
            <a:off x="395536" y="758381"/>
            <a:ext cx="59046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7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5146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9718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4290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8862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a:spcBef>
                <a:spcPct val="0"/>
              </a:spcBef>
              <a:buNone/>
            </a:pPr>
            <a:r>
              <a:rPr lang="zh-CN" altLang="en-US" sz="1200" dirty="0">
                <a:latin typeface="微软雅黑" panose="020B0503020204020204" pitchFamily="34" charset="-122"/>
              </a:rPr>
              <a:t>进入确认开票，查看已发布退回操作记录，根据说明补充资料</a:t>
            </a:r>
            <a:endParaRPr lang="en-US" altLang="zh-CN" sz="1200" dirty="0">
              <a:latin typeface="微软雅黑" panose="020B0503020204020204" pitchFamily="34" charset="-122"/>
            </a:endParaRPr>
          </a:p>
          <a:p>
            <a:pPr>
              <a:spcBef>
                <a:spcPct val="0"/>
              </a:spcBef>
              <a:buNone/>
            </a:pPr>
            <a:r>
              <a:rPr lang="zh-CN" altLang="en-US" sz="1200" dirty="0">
                <a:latin typeface="微软雅黑" panose="020B0503020204020204" pitchFamily="34" charset="-122"/>
              </a:rPr>
              <a:t>操作步骤：首页财务</a:t>
            </a:r>
            <a:r>
              <a:rPr lang="zh-CN" altLang="zh-CN" sz="1200" dirty="0">
                <a:latin typeface="微软雅黑" panose="020B0503020204020204" pitchFamily="34" charset="-122"/>
              </a:rPr>
              <a:t>→</a:t>
            </a:r>
            <a:r>
              <a:rPr lang="zh-CN" altLang="en-US" sz="1200" dirty="0">
                <a:latin typeface="微软雅黑" panose="020B0503020204020204" pitchFamily="34" charset="-122"/>
              </a:rPr>
              <a:t>确认开票</a:t>
            </a:r>
            <a:r>
              <a:rPr lang="zh-CN" altLang="zh-CN" sz="1200" dirty="0">
                <a:latin typeface="微软雅黑" panose="020B0503020204020204" pitchFamily="34" charset="-122"/>
              </a:rPr>
              <a:t>→</a:t>
            </a:r>
            <a:r>
              <a:rPr lang="zh-CN" altLang="en-US" sz="1200" dirty="0">
                <a:latin typeface="微软雅黑" panose="020B0503020204020204" pitchFamily="34" charset="-122"/>
              </a:rPr>
              <a:t>查询</a:t>
            </a:r>
            <a:r>
              <a:rPr lang="zh-CN" altLang="zh-CN" sz="1200" dirty="0">
                <a:latin typeface="微软雅黑" panose="020B0503020204020204" pitchFamily="34" charset="-122"/>
              </a:rPr>
              <a:t>→</a:t>
            </a:r>
            <a:r>
              <a:rPr lang="zh-CN" altLang="en-US" sz="1200" dirty="0">
                <a:latin typeface="微软雅黑" panose="020B0503020204020204" pitchFamily="34" charset="-122"/>
              </a:rPr>
              <a:t>操作记录</a:t>
            </a:r>
          </a:p>
        </p:txBody>
      </p:sp>
      <p:pic>
        <p:nvPicPr>
          <p:cNvPr id="8"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010" y="1356259"/>
            <a:ext cx="7692874" cy="337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456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65010" y="371085"/>
            <a:ext cx="7059318" cy="461665"/>
          </a:xfrm>
          <a:prstGeom prst="rect">
            <a:avLst/>
          </a:prstGeom>
          <a:solidFill>
            <a:srgbClr val="136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800">
                <a:solidFill>
                  <a:schemeClr val="tx1"/>
                </a:solidFill>
                <a:latin typeface="Arial" panose="020B0604020202020204" pitchFamily="34" charset="0"/>
                <a:ea typeface="楷体_GB2312" pitchFamily="49" charset="-122"/>
              </a:defRPr>
            </a:lvl1pPr>
            <a:lvl2pPr marL="742950" indent="-285750">
              <a:defRPr sz="2800">
                <a:solidFill>
                  <a:schemeClr val="tx1"/>
                </a:solidFill>
                <a:latin typeface="Arial" panose="020B0604020202020204" pitchFamily="34" charset="0"/>
                <a:ea typeface="楷体_GB2312" pitchFamily="49" charset="-122"/>
              </a:defRPr>
            </a:lvl2pPr>
            <a:lvl3pPr marL="1143000" indent="-228600">
              <a:defRPr sz="2800">
                <a:solidFill>
                  <a:schemeClr val="tx1"/>
                </a:solidFill>
                <a:latin typeface="Arial" panose="020B0604020202020204" pitchFamily="34" charset="0"/>
                <a:ea typeface="楷体_GB2312" pitchFamily="49" charset="-122"/>
              </a:defRPr>
            </a:lvl3pPr>
            <a:lvl4pPr marL="1600200" indent="-228600">
              <a:defRPr sz="2800">
                <a:solidFill>
                  <a:schemeClr val="tx1"/>
                </a:solidFill>
                <a:latin typeface="Arial" panose="020B0604020202020204" pitchFamily="34" charset="0"/>
                <a:ea typeface="楷体_GB2312" pitchFamily="49" charset="-122"/>
              </a:defRPr>
            </a:lvl4pPr>
            <a:lvl5pPr marL="2057400" indent="-228600">
              <a:defRPr sz="2800">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9pPr>
          </a:lstStyle>
          <a:p>
            <a:r>
              <a:rPr lang="zh-CN" altLang="en-US" sz="2400" b="1" dirty="0">
                <a:solidFill>
                  <a:srgbClr val="FFFFFF"/>
                </a:solidFill>
                <a:latin typeface="Arial"/>
                <a:ea typeface="微软雅黑"/>
              </a:rPr>
              <a:t>供应商</a:t>
            </a:r>
            <a:r>
              <a:rPr lang="en-US" altLang="zh-CN" sz="2400" b="1" dirty="0">
                <a:solidFill>
                  <a:srgbClr val="FFFFFF"/>
                </a:solidFill>
                <a:latin typeface="Arial"/>
                <a:ea typeface="微软雅黑"/>
              </a:rPr>
              <a:t>SRM</a:t>
            </a:r>
            <a:r>
              <a:rPr lang="zh-CN" altLang="en-US" sz="2400" b="1" dirty="0">
                <a:solidFill>
                  <a:srgbClr val="FFFFFF"/>
                </a:solidFill>
                <a:latin typeface="Arial"/>
                <a:ea typeface="微软雅黑"/>
              </a:rPr>
              <a:t>系统操作</a:t>
            </a:r>
            <a:r>
              <a:rPr lang="en-US" altLang="zh-CN" sz="2400" b="1" dirty="0" smtClean="0">
                <a:solidFill>
                  <a:srgbClr val="FFFFFF"/>
                </a:solidFill>
                <a:latin typeface="Arial"/>
                <a:ea typeface="微软雅黑"/>
              </a:rPr>
              <a:t>-</a:t>
            </a:r>
            <a:r>
              <a:rPr lang="zh-CN" altLang="en-US" sz="2400" b="1" dirty="0" smtClean="0">
                <a:solidFill>
                  <a:srgbClr val="FFFFFF"/>
                </a:solidFill>
                <a:latin typeface="Arial"/>
                <a:ea typeface="微软雅黑"/>
              </a:rPr>
              <a:t>对账单退回重新操作</a:t>
            </a:r>
            <a:endParaRPr lang="zh-CN" altLang="en-US" sz="2400" b="1" dirty="0">
              <a:solidFill>
                <a:srgbClr val="FFFFFF"/>
              </a:solidFill>
              <a:latin typeface="Arial"/>
              <a:ea typeface="微软雅黑"/>
            </a:endParaRPr>
          </a:p>
        </p:txBody>
      </p:sp>
      <p:sp>
        <p:nvSpPr>
          <p:cNvPr id="9" name="TextBox 2"/>
          <p:cNvSpPr txBox="1">
            <a:spLocks noChangeArrowheads="1"/>
          </p:cNvSpPr>
          <p:nvPr/>
        </p:nvSpPr>
        <p:spPr bwMode="auto">
          <a:xfrm>
            <a:off x="395536" y="914920"/>
            <a:ext cx="5904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7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5146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9718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4290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8862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a:spcBef>
                <a:spcPct val="0"/>
              </a:spcBef>
              <a:buNone/>
            </a:pPr>
            <a:r>
              <a:rPr lang="zh-CN" altLang="en-US" sz="1400" dirty="0">
                <a:latin typeface="微软雅黑" panose="020B0503020204020204" pitchFamily="34" charset="-122"/>
              </a:rPr>
              <a:t>或者点击开票单号进去明细查看备注说明再进行下一步确认动作</a:t>
            </a:r>
          </a:p>
        </p:txBody>
      </p:sp>
      <p:pic>
        <p:nvPicPr>
          <p:cNvPr id="5"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010" y="1347614"/>
            <a:ext cx="7430791"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8"/>
          <p:cNvSpPr txBox="1">
            <a:spLocks noChangeArrowheads="1"/>
          </p:cNvSpPr>
          <p:nvPr/>
        </p:nvSpPr>
        <p:spPr bwMode="auto">
          <a:xfrm>
            <a:off x="429108" y="4421005"/>
            <a:ext cx="70324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7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5146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9718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4290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8862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eaLnBrk="1" hangingPunct="1">
              <a:spcBef>
                <a:spcPct val="0"/>
              </a:spcBef>
              <a:buFontTx/>
              <a:buNone/>
            </a:pPr>
            <a:r>
              <a:rPr lang="en-US" altLang="zh-CN" sz="1400" b="1" dirty="0">
                <a:solidFill>
                  <a:srgbClr val="FF0000"/>
                </a:solidFill>
                <a:latin typeface="微软雅黑" panose="020B0503020204020204" pitchFamily="34" charset="-122"/>
                <a:sym typeface="Wingdings" panose="05000000000000000000" pitchFamily="2" charset="2"/>
              </a:rPr>
              <a:t></a:t>
            </a:r>
            <a:r>
              <a:rPr lang="zh-CN" altLang="zh-CN" sz="1400" b="1" dirty="0">
                <a:solidFill>
                  <a:srgbClr val="FF0000"/>
                </a:solidFill>
                <a:latin typeface="微软雅黑" panose="020B0503020204020204" pitchFamily="34" charset="-122"/>
              </a:rPr>
              <a:t>提示</a:t>
            </a:r>
            <a:r>
              <a:rPr lang="zh-CN" altLang="en-US" sz="1400" b="1" dirty="0">
                <a:solidFill>
                  <a:srgbClr val="FF0000"/>
                </a:solidFill>
                <a:latin typeface="微软雅黑" panose="020B0503020204020204" pitchFamily="34" charset="-122"/>
              </a:rPr>
              <a:t>：</a:t>
            </a:r>
            <a:r>
              <a:rPr lang="zh-CN" altLang="en-US" sz="1400" dirty="0">
                <a:latin typeface="微软雅黑" panose="020B0503020204020204" pitchFamily="34" charset="-122"/>
              </a:rPr>
              <a:t>备注栏为双方可修改，供应商可备注</a:t>
            </a:r>
            <a:r>
              <a:rPr lang="zh-CN" altLang="en-US" sz="1400" dirty="0" smtClean="0">
                <a:latin typeface="微软雅黑" panose="020B0503020204020204" pitchFamily="34" charset="-122"/>
              </a:rPr>
              <a:t>需要欧普财务查收</a:t>
            </a:r>
            <a:r>
              <a:rPr lang="zh-CN" altLang="en-US" sz="1400" dirty="0">
                <a:latin typeface="微软雅黑" panose="020B0503020204020204" pitchFamily="34" charset="-122"/>
              </a:rPr>
              <a:t>的信息</a:t>
            </a:r>
          </a:p>
        </p:txBody>
      </p:sp>
    </p:spTree>
    <p:extLst>
      <p:ext uri="{BB962C8B-B14F-4D97-AF65-F5344CB8AC3E}">
        <p14:creationId xmlns:p14="http://schemas.microsoft.com/office/powerpoint/2010/main" val="3156259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29108" y="555526"/>
            <a:ext cx="7059318" cy="461665"/>
          </a:xfrm>
          <a:prstGeom prst="rect">
            <a:avLst/>
          </a:prstGeom>
          <a:solidFill>
            <a:srgbClr val="136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800">
                <a:solidFill>
                  <a:schemeClr val="tx1"/>
                </a:solidFill>
                <a:latin typeface="Arial" panose="020B0604020202020204" pitchFamily="34" charset="0"/>
                <a:ea typeface="楷体_GB2312" pitchFamily="49" charset="-122"/>
              </a:defRPr>
            </a:lvl1pPr>
            <a:lvl2pPr marL="742950" indent="-285750">
              <a:defRPr sz="2800">
                <a:solidFill>
                  <a:schemeClr val="tx1"/>
                </a:solidFill>
                <a:latin typeface="Arial" panose="020B0604020202020204" pitchFamily="34" charset="0"/>
                <a:ea typeface="楷体_GB2312" pitchFamily="49" charset="-122"/>
              </a:defRPr>
            </a:lvl2pPr>
            <a:lvl3pPr marL="1143000" indent="-228600">
              <a:defRPr sz="2800">
                <a:solidFill>
                  <a:schemeClr val="tx1"/>
                </a:solidFill>
                <a:latin typeface="Arial" panose="020B0604020202020204" pitchFamily="34" charset="0"/>
                <a:ea typeface="楷体_GB2312" pitchFamily="49" charset="-122"/>
              </a:defRPr>
            </a:lvl3pPr>
            <a:lvl4pPr marL="1600200" indent="-228600">
              <a:defRPr sz="2800">
                <a:solidFill>
                  <a:schemeClr val="tx1"/>
                </a:solidFill>
                <a:latin typeface="Arial" panose="020B0604020202020204" pitchFamily="34" charset="0"/>
                <a:ea typeface="楷体_GB2312" pitchFamily="49" charset="-122"/>
              </a:defRPr>
            </a:lvl4pPr>
            <a:lvl5pPr marL="2057400" indent="-228600">
              <a:defRPr sz="2800">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9pPr>
          </a:lstStyle>
          <a:p>
            <a:r>
              <a:rPr lang="zh-CN" altLang="en-US" sz="2400" b="1" dirty="0">
                <a:solidFill>
                  <a:srgbClr val="FFFFFF"/>
                </a:solidFill>
                <a:latin typeface="Arial"/>
                <a:ea typeface="微软雅黑"/>
              </a:rPr>
              <a:t>供应商</a:t>
            </a:r>
            <a:r>
              <a:rPr lang="en-US" altLang="zh-CN" sz="2400" b="1" dirty="0">
                <a:solidFill>
                  <a:srgbClr val="FFFFFF"/>
                </a:solidFill>
                <a:latin typeface="Arial"/>
                <a:ea typeface="微软雅黑"/>
              </a:rPr>
              <a:t>SRM</a:t>
            </a:r>
            <a:r>
              <a:rPr lang="zh-CN" altLang="en-US" sz="2400" b="1" dirty="0">
                <a:solidFill>
                  <a:srgbClr val="FFFFFF"/>
                </a:solidFill>
                <a:latin typeface="Arial"/>
                <a:ea typeface="微软雅黑"/>
              </a:rPr>
              <a:t>系统操作</a:t>
            </a:r>
            <a:r>
              <a:rPr lang="en-US" altLang="zh-CN" sz="2400" b="1" dirty="0" smtClean="0">
                <a:solidFill>
                  <a:srgbClr val="FFFFFF"/>
                </a:solidFill>
                <a:latin typeface="Arial"/>
                <a:ea typeface="微软雅黑"/>
              </a:rPr>
              <a:t>-</a:t>
            </a:r>
            <a:r>
              <a:rPr lang="zh-CN" altLang="en-US" sz="2400" b="1" dirty="0" smtClean="0">
                <a:solidFill>
                  <a:srgbClr val="FFFFFF"/>
                </a:solidFill>
                <a:latin typeface="Arial"/>
                <a:ea typeface="微软雅黑"/>
              </a:rPr>
              <a:t>单据要求</a:t>
            </a:r>
            <a:endParaRPr lang="zh-CN" altLang="en-US" sz="2400" b="1" dirty="0">
              <a:solidFill>
                <a:srgbClr val="FFFFFF"/>
              </a:solidFill>
              <a:latin typeface="Arial"/>
              <a:ea typeface="微软雅黑"/>
            </a:endParaRPr>
          </a:p>
        </p:txBody>
      </p:sp>
      <p:sp>
        <p:nvSpPr>
          <p:cNvPr id="6" name="TextBox 8"/>
          <p:cNvSpPr txBox="1">
            <a:spLocks noChangeArrowheads="1"/>
          </p:cNvSpPr>
          <p:nvPr/>
        </p:nvSpPr>
        <p:spPr bwMode="auto">
          <a:xfrm>
            <a:off x="323528" y="1491630"/>
            <a:ext cx="8352928"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7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5146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9718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4290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8862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a:lnSpc>
                <a:spcPct val="150000"/>
              </a:lnSpc>
              <a:spcBef>
                <a:spcPct val="0"/>
              </a:spcBef>
              <a:buNone/>
            </a:pPr>
            <a:r>
              <a:rPr lang="en-US" altLang="zh-CN" sz="1400" dirty="0">
                <a:latin typeface="微软雅黑" panose="020B0503020204020204" pitchFamily="34" charset="-122"/>
              </a:rPr>
              <a:t>1</a:t>
            </a:r>
            <a:r>
              <a:rPr lang="zh-CN" altLang="en-US" sz="1400" dirty="0">
                <a:latin typeface="微软雅黑" panose="020B0503020204020204" pitchFamily="34" charset="-122"/>
              </a:rPr>
              <a:t>、对账单按照原要求打印明细，并加盖供应商公司</a:t>
            </a:r>
            <a:r>
              <a:rPr lang="zh-CN" altLang="en-US" sz="1400" b="1" dirty="0">
                <a:latin typeface="微软雅黑" panose="020B0503020204020204" pitchFamily="34" charset="-122"/>
              </a:rPr>
              <a:t>公章</a:t>
            </a:r>
            <a:r>
              <a:rPr lang="en-US" altLang="zh-CN" sz="1400" b="1" dirty="0">
                <a:latin typeface="微软雅黑" panose="020B0503020204020204" pitchFamily="34" charset="-122"/>
              </a:rPr>
              <a:t>/</a:t>
            </a:r>
            <a:r>
              <a:rPr lang="zh-CN" altLang="en-US" sz="1400" b="1" dirty="0">
                <a:latin typeface="微软雅黑" panose="020B0503020204020204" pitchFamily="34" charset="-122"/>
              </a:rPr>
              <a:t>财务专用章</a:t>
            </a:r>
            <a:endParaRPr lang="en-US" altLang="zh-CN" sz="1400" b="1" dirty="0">
              <a:latin typeface="微软雅黑" panose="020B0503020204020204" pitchFamily="34" charset="-122"/>
            </a:endParaRPr>
          </a:p>
          <a:p>
            <a:pPr>
              <a:lnSpc>
                <a:spcPct val="150000"/>
              </a:lnSpc>
              <a:spcBef>
                <a:spcPct val="0"/>
              </a:spcBef>
              <a:buNone/>
            </a:pPr>
            <a:r>
              <a:rPr lang="en-US" altLang="zh-CN" sz="1400" dirty="0">
                <a:latin typeface="微软雅黑" panose="020B0503020204020204" pitchFamily="34" charset="-122"/>
              </a:rPr>
              <a:t>2</a:t>
            </a:r>
            <a:r>
              <a:rPr lang="zh-CN" altLang="en-US" sz="1400" dirty="0">
                <a:latin typeface="微软雅黑" panose="020B0503020204020204" pitchFamily="34" charset="-122"/>
              </a:rPr>
              <a:t>、</a:t>
            </a:r>
            <a:r>
              <a:rPr lang="zh-CN" altLang="en-US" sz="1400" dirty="0">
                <a:latin typeface="微软雅黑" panose="020B0503020204020204" pitchFamily="34" charset="-122"/>
              </a:rPr>
              <a:t>按照系统对</a:t>
            </a:r>
            <a:r>
              <a:rPr lang="zh-CN" altLang="en-US" sz="1400" dirty="0" smtClean="0">
                <a:latin typeface="微软雅黑" panose="020B0503020204020204" pitchFamily="34" charset="-122"/>
              </a:rPr>
              <a:t>账单封面及明细格式</a:t>
            </a:r>
            <a:r>
              <a:rPr lang="zh-CN" altLang="en-US" sz="1400" dirty="0" smtClean="0">
                <a:latin typeface="微软雅黑" panose="020B0503020204020204" pitchFamily="34" charset="-122"/>
              </a:rPr>
              <a:t>打印</a:t>
            </a:r>
            <a:r>
              <a:rPr lang="zh-CN" altLang="en-US" sz="1400" dirty="0">
                <a:latin typeface="微软雅黑" panose="020B0503020204020204" pitchFamily="34" charset="-122"/>
              </a:rPr>
              <a:t>（二维码需显示</a:t>
            </a:r>
            <a:r>
              <a:rPr lang="zh-CN" altLang="en-US" sz="1400" dirty="0" smtClean="0">
                <a:latin typeface="微软雅黑" panose="020B0503020204020204" pitchFamily="34" charset="-122"/>
              </a:rPr>
              <a:t>）</a:t>
            </a:r>
            <a:endParaRPr lang="en-US" altLang="zh-CN" sz="1400" dirty="0" smtClean="0">
              <a:latin typeface="微软雅黑" panose="020B0503020204020204" pitchFamily="34" charset="-122"/>
            </a:endParaRPr>
          </a:p>
          <a:p>
            <a:pPr>
              <a:lnSpc>
                <a:spcPct val="150000"/>
              </a:lnSpc>
              <a:spcBef>
                <a:spcPct val="0"/>
              </a:spcBef>
              <a:buNone/>
            </a:pPr>
            <a:r>
              <a:rPr lang="en-US" altLang="zh-CN" sz="1400" dirty="0">
                <a:latin typeface="微软雅黑" panose="020B0503020204020204" pitchFamily="34" charset="-122"/>
              </a:rPr>
              <a:t>3</a:t>
            </a:r>
            <a:r>
              <a:rPr lang="zh-CN" altLang="en-US" sz="1400" dirty="0">
                <a:latin typeface="微软雅黑" panose="020B0503020204020204" pitchFamily="34" charset="-122"/>
              </a:rPr>
              <a:t>、实物发票上的合计含税金额与对账单合计含税金额保持一致</a:t>
            </a:r>
          </a:p>
          <a:p>
            <a:pPr>
              <a:lnSpc>
                <a:spcPct val="150000"/>
              </a:lnSpc>
              <a:spcBef>
                <a:spcPct val="0"/>
              </a:spcBef>
              <a:buNone/>
            </a:pPr>
            <a:r>
              <a:rPr lang="en-US" altLang="zh-CN" sz="1400" dirty="0">
                <a:latin typeface="微软雅黑" panose="020B0503020204020204" pitchFamily="34" charset="-122"/>
              </a:rPr>
              <a:t>4</a:t>
            </a:r>
            <a:r>
              <a:rPr lang="zh-CN" altLang="en-US" sz="1400" dirty="0">
                <a:latin typeface="微软雅黑" panose="020B0503020204020204" pitchFamily="34" charset="-122"/>
              </a:rPr>
              <a:t>、对账单外需调整金额的，</a:t>
            </a:r>
            <a:r>
              <a:rPr lang="zh-CN" altLang="en-US" sz="1400" b="1" dirty="0">
                <a:latin typeface="微软雅黑" panose="020B0503020204020204" pitchFamily="34" charset="-122"/>
              </a:rPr>
              <a:t>务必与采购执行人员确认金额</a:t>
            </a:r>
            <a:r>
              <a:rPr lang="zh-CN" altLang="en-US" sz="1400" dirty="0">
                <a:latin typeface="微软雅黑" panose="020B0503020204020204" pitchFamily="34" charset="-122"/>
              </a:rPr>
              <a:t>后在</a:t>
            </a:r>
            <a:r>
              <a:rPr lang="zh-CN" altLang="en-US" sz="1400" b="1" dirty="0">
                <a:latin typeface="微软雅黑" panose="020B0503020204020204" pitchFamily="34" charset="-122"/>
              </a:rPr>
              <a:t>确认开票环节填写价差金额</a:t>
            </a:r>
            <a:r>
              <a:rPr lang="zh-CN" altLang="en-US" sz="1400" dirty="0" smtClean="0">
                <a:latin typeface="微软雅黑" panose="020B0503020204020204" pitchFamily="34" charset="-122"/>
              </a:rPr>
              <a:t>再开具实物发票</a:t>
            </a:r>
            <a:endParaRPr lang="en-US" altLang="zh-CN" sz="1400" dirty="0">
              <a:ea typeface="宋体" panose="02010600030101010101" pitchFamily="2" charset="-122"/>
            </a:endParaRPr>
          </a:p>
        </p:txBody>
      </p:sp>
    </p:spTree>
    <p:extLst>
      <p:ext uri="{BB962C8B-B14F-4D97-AF65-F5344CB8AC3E}">
        <p14:creationId xmlns:p14="http://schemas.microsoft.com/office/powerpoint/2010/main" val="5221198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29108" y="555526"/>
            <a:ext cx="7059318" cy="461665"/>
          </a:xfrm>
          <a:prstGeom prst="rect">
            <a:avLst/>
          </a:prstGeom>
          <a:solidFill>
            <a:srgbClr val="136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800">
                <a:solidFill>
                  <a:schemeClr val="tx1"/>
                </a:solidFill>
                <a:latin typeface="Arial" panose="020B0604020202020204" pitchFamily="34" charset="0"/>
                <a:ea typeface="楷体_GB2312" pitchFamily="49" charset="-122"/>
              </a:defRPr>
            </a:lvl1pPr>
            <a:lvl2pPr marL="742950" indent="-285750">
              <a:defRPr sz="2800">
                <a:solidFill>
                  <a:schemeClr val="tx1"/>
                </a:solidFill>
                <a:latin typeface="Arial" panose="020B0604020202020204" pitchFamily="34" charset="0"/>
                <a:ea typeface="楷体_GB2312" pitchFamily="49" charset="-122"/>
              </a:defRPr>
            </a:lvl2pPr>
            <a:lvl3pPr marL="1143000" indent="-228600">
              <a:defRPr sz="2800">
                <a:solidFill>
                  <a:schemeClr val="tx1"/>
                </a:solidFill>
                <a:latin typeface="Arial" panose="020B0604020202020204" pitchFamily="34" charset="0"/>
                <a:ea typeface="楷体_GB2312" pitchFamily="49" charset="-122"/>
              </a:defRPr>
            </a:lvl3pPr>
            <a:lvl4pPr marL="1600200" indent="-228600">
              <a:defRPr sz="2800">
                <a:solidFill>
                  <a:schemeClr val="tx1"/>
                </a:solidFill>
                <a:latin typeface="Arial" panose="020B0604020202020204" pitchFamily="34" charset="0"/>
                <a:ea typeface="楷体_GB2312" pitchFamily="49" charset="-122"/>
              </a:defRPr>
            </a:lvl4pPr>
            <a:lvl5pPr marL="2057400" indent="-228600">
              <a:defRPr sz="2800">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9pPr>
          </a:lstStyle>
          <a:p>
            <a:r>
              <a:rPr lang="zh-CN" altLang="en-US" sz="2400" b="1" dirty="0">
                <a:solidFill>
                  <a:srgbClr val="FFFFFF"/>
                </a:solidFill>
                <a:latin typeface="Arial"/>
                <a:ea typeface="微软雅黑"/>
              </a:rPr>
              <a:t>供应商</a:t>
            </a:r>
            <a:r>
              <a:rPr lang="en-US" altLang="zh-CN" sz="2400" b="1" dirty="0">
                <a:solidFill>
                  <a:srgbClr val="FFFFFF"/>
                </a:solidFill>
                <a:latin typeface="Arial"/>
                <a:ea typeface="微软雅黑"/>
              </a:rPr>
              <a:t>SRM</a:t>
            </a:r>
            <a:r>
              <a:rPr lang="zh-CN" altLang="en-US" sz="2400" b="1" dirty="0">
                <a:solidFill>
                  <a:srgbClr val="FFFFFF"/>
                </a:solidFill>
                <a:latin typeface="Arial"/>
                <a:ea typeface="微软雅黑"/>
              </a:rPr>
              <a:t>系统操作</a:t>
            </a:r>
            <a:r>
              <a:rPr lang="en-US" altLang="zh-CN" sz="2400" b="1" dirty="0" smtClean="0">
                <a:solidFill>
                  <a:srgbClr val="FFFFFF"/>
                </a:solidFill>
                <a:latin typeface="Arial"/>
                <a:ea typeface="微软雅黑"/>
              </a:rPr>
              <a:t>-</a:t>
            </a:r>
            <a:r>
              <a:rPr lang="zh-CN" altLang="en-US" sz="2400" b="1" dirty="0" smtClean="0">
                <a:solidFill>
                  <a:srgbClr val="FFFFFF"/>
                </a:solidFill>
                <a:latin typeface="Arial"/>
                <a:ea typeface="微软雅黑"/>
              </a:rPr>
              <a:t>流程要求</a:t>
            </a:r>
            <a:endParaRPr lang="zh-CN" altLang="en-US" sz="2400" b="1" dirty="0">
              <a:solidFill>
                <a:srgbClr val="FFFFFF"/>
              </a:solidFill>
              <a:latin typeface="Arial"/>
              <a:ea typeface="微软雅黑"/>
            </a:endParaRPr>
          </a:p>
        </p:txBody>
      </p:sp>
      <p:sp>
        <p:nvSpPr>
          <p:cNvPr id="6" name="TextBox 8"/>
          <p:cNvSpPr txBox="1">
            <a:spLocks noChangeArrowheads="1"/>
          </p:cNvSpPr>
          <p:nvPr/>
        </p:nvSpPr>
        <p:spPr bwMode="auto">
          <a:xfrm>
            <a:off x="323528" y="1491630"/>
            <a:ext cx="835292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7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5146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9718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4290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8862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a:lnSpc>
                <a:spcPct val="150000"/>
              </a:lnSpc>
              <a:spcBef>
                <a:spcPct val="0"/>
              </a:spcBef>
              <a:buNone/>
            </a:pPr>
            <a:r>
              <a:rPr lang="en-US" altLang="zh-CN" sz="1400" dirty="0">
                <a:latin typeface="微软雅黑" panose="020B0503020204020204" pitchFamily="34" charset="-122"/>
              </a:rPr>
              <a:t>1</a:t>
            </a:r>
            <a:r>
              <a:rPr lang="zh-CN" altLang="en-US" sz="1400" dirty="0">
                <a:latin typeface="微软雅黑" panose="020B0503020204020204" pitchFamily="34" charset="-122"/>
              </a:rPr>
              <a:t>、根据对账周期及已设置的业务邮箱接收的对账邮件通知定期登录系统查看“已发布”状态对账单；根据实物发票的状态，将</a:t>
            </a:r>
            <a:r>
              <a:rPr lang="en-US" altLang="zh-CN" sz="1400" dirty="0">
                <a:latin typeface="微软雅黑" panose="020B0503020204020204" pitchFamily="34" charset="-122"/>
              </a:rPr>
              <a:t>SRM</a:t>
            </a:r>
            <a:r>
              <a:rPr lang="zh-CN" altLang="en-US" sz="1400" dirty="0">
                <a:latin typeface="微软雅黑" panose="020B0503020204020204" pitchFamily="34" charset="-122"/>
              </a:rPr>
              <a:t>系统流程同步提交；</a:t>
            </a:r>
            <a:endParaRPr lang="en-US" altLang="zh-CN" sz="1400" dirty="0">
              <a:latin typeface="微软雅黑" panose="020B0503020204020204" pitchFamily="34" charset="-122"/>
            </a:endParaRPr>
          </a:p>
          <a:p>
            <a:pPr>
              <a:lnSpc>
                <a:spcPct val="150000"/>
              </a:lnSpc>
              <a:spcBef>
                <a:spcPct val="0"/>
              </a:spcBef>
              <a:buNone/>
            </a:pPr>
            <a:r>
              <a:rPr lang="en-US" altLang="zh-CN" sz="1400" dirty="0">
                <a:latin typeface="微软雅黑" panose="020B0503020204020204" pitchFamily="34" charset="-122"/>
              </a:rPr>
              <a:t>2</a:t>
            </a:r>
            <a:r>
              <a:rPr lang="zh-CN" altLang="en-US" sz="1400" dirty="0">
                <a:latin typeface="微软雅黑" panose="020B0503020204020204" pitchFamily="34" charset="-122"/>
              </a:rPr>
              <a:t>、如已经开具发票的，必须在邮寄发票时同步点击</a:t>
            </a:r>
            <a:r>
              <a:rPr lang="en-US" altLang="zh-CN" sz="1400" dirty="0">
                <a:latin typeface="微软雅黑" panose="020B0503020204020204" pitchFamily="34" charset="-122"/>
              </a:rPr>
              <a:t>SRM</a:t>
            </a:r>
            <a:r>
              <a:rPr lang="zh-CN" altLang="en-US" sz="1400" dirty="0">
                <a:latin typeface="微软雅黑" panose="020B0503020204020204" pitchFamily="34" charset="-122"/>
              </a:rPr>
              <a:t>系统中确认开票才能进入财务</a:t>
            </a:r>
            <a:r>
              <a:rPr lang="zh-CN" altLang="en-US" sz="1400" dirty="0" smtClean="0">
                <a:latin typeface="微软雅黑" panose="020B0503020204020204" pitchFamily="34" charset="-122"/>
              </a:rPr>
              <a:t>审批，</a:t>
            </a:r>
            <a:r>
              <a:rPr lang="zh-CN" altLang="en-US" sz="1600" b="1" dirty="0" smtClean="0">
                <a:latin typeface="微软雅黑" panose="020B0503020204020204" pitchFamily="34" charset="-122"/>
              </a:rPr>
              <a:t>若邮寄实物发票前</a:t>
            </a:r>
            <a:r>
              <a:rPr lang="zh-CN" altLang="en-US" sz="1600" b="1" dirty="0" smtClean="0">
                <a:solidFill>
                  <a:srgbClr val="FF0000"/>
                </a:solidFill>
                <a:latin typeface="微软雅黑" panose="020B0503020204020204" pitchFamily="34" charset="-122"/>
              </a:rPr>
              <a:t>未在</a:t>
            </a:r>
            <a:r>
              <a:rPr lang="en-US" altLang="zh-CN" sz="1600" b="1" dirty="0" smtClean="0">
                <a:solidFill>
                  <a:srgbClr val="FF0000"/>
                </a:solidFill>
                <a:latin typeface="微软雅黑" panose="020B0503020204020204" pitchFamily="34" charset="-122"/>
              </a:rPr>
              <a:t>SRM</a:t>
            </a:r>
            <a:r>
              <a:rPr lang="zh-CN" altLang="en-US" sz="1600" b="1" dirty="0" smtClean="0">
                <a:solidFill>
                  <a:srgbClr val="FF0000"/>
                </a:solidFill>
                <a:latin typeface="微软雅黑" panose="020B0503020204020204" pitchFamily="34" charset="-122"/>
              </a:rPr>
              <a:t>系统</a:t>
            </a:r>
            <a:r>
              <a:rPr lang="zh-CN" altLang="en-US" sz="1600" b="1" dirty="0">
                <a:solidFill>
                  <a:srgbClr val="FF0000"/>
                </a:solidFill>
                <a:latin typeface="微软雅黑" panose="020B0503020204020204" pitchFamily="34" charset="-122"/>
              </a:rPr>
              <a:t>点击</a:t>
            </a:r>
            <a:r>
              <a:rPr lang="zh-CN" altLang="en-US" sz="1600" b="1" dirty="0" smtClean="0">
                <a:solidFill>
                  <a:srgbClr val="FF0000"/>
                </a:solidFill>
                <a:latin typeface="微软雅黑" panose="020B0503020204020204" pitchFamily="34" charset="-122"/>
              </a:rPr>
              <a:t>确认开票，收到实物发票一律做退单处理</a:t>
            </a:r>
            <a:endParaRPr lang="en-US" altLang="zh-CN" sz="1600" b="1" dirty="0">
              <a:solidFill>
                <a:srgbClr val="FF0000"/>
              </a:solidFill>
              <a:latin typeface="微软雅黑" panose="020B0503020204020204" pitchFamily="34" charset="-122"/>
            </a:endParaRPr>
          </a:p>
          <a:p>
            <a:pPr>
              <a:lnSpc>
                <a:spcPct val="150000"/>
              </a:lnSpc>
              <a:spcBef>
                <a:spcPct val="0"/>
              </a:spcBef>
              <a:buNone/>
            </a:pPr>
            <a:r>
              <a:rPr lang="en-US" altLang="zh-CN" sz="1400" dirty="0">
                <a:latin typeface="微软雅黑" panose="020B0503020204020204" pitchFamily="34" charset="-122"/>
              </a:rPr>
              <a:t>3</a:t>
            </a:r>
            <a:r>
              <a:rPr lang="zh-CN" altLang="en-US" sz="1400" dirty="0">
                <a:latin typeface="微软雅黑" panose="020B0503020204020204" pitchFamily="34" charset="-122"/>
              </a:rPr>
              <a:t>、对于收到的</a:t>
            </a:r>
            <a:r>
              <a:rPr lang="en-US" altLang="zh-CN" sz="1400" dirty="0">
                <a:latin typeface="微软雅黑" panose="020B0503020204020204" pitchFamily="34" charset="-122"/>
              </a:rPr>
              <a:t>SRM</a:t>
            </a:r>
            <a:r>
              <a:rPr lang="zh-CN" altLang="en-US" sz="1400" dirty="0">
                <a:latin typeface="微软雅黑" panose="020B0503020204020204" pitchFamily="34" charset="-122"/>
              </a:rPr>
              <a:t>系统“已退回”对账单，需查看退回原因及时补充资料重新确认</a:t>
            </a:r>
          </a:p>
          <a:p>
            <a:pPr>
              <a:lnSpc>
                <a:spcPct val="150000"/>
              </a:lnSpc>
              <a:spcBef>
                <a:spcPct val="0"/>
              </a:spcBef>
              <a:buNone/>
            </a:pPr>
            <a:endParaRPr lang="en-US" altLang="zh-CN" sz="1400" dirty="0">
              <a:ea typeface="宋体" panose="02010600030101010101" pitchFamily="2" charset="-122"/>
            </a:endParaRPr>
          </a:p>
        </p:txBody>
      </p:sp>
    </p:spTree>
    <p:extLst>
      <p:ext uri="{BB962C8B-B14F-4D97-AF65-F5344CB8AC3E}">
        <p14:creationId xmlns:p14="http://schemas.microsoft.com/office/powerpoint/2010/main" val="40001953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835696" y="1923678"/>
            <a:ext cx="5184576" cy="707886"/>
          </a:xfrm>
          <a:prstGeom prst="rect">
            <a:avLst/>
          </a:prstGeom>
          <a:noFill/>
        </p:spPr>
        <p:txBody>
          <a:bodyPr wrap="square" rtlCol="0">
            <a:spAutoFit/>
          </a:bodyPr>
          <a:lstStyle/>
          <a:p>
            <a:pPr algn="ctr"/>
            <a:r>
              <a:rPr lang="en-US" altLang="zh-CN" sz="4000" b="1" dirty="0" smtClean="0">
                <a:solidFill>
                  <a:schemeClr val="bg1"/>
                </a:solidFill>
                <a:latin typeface="微软雅黑" panose="020B0503020204020204" pitchFamily="34" charset="-122"/>
                <a:ea typeface="微软雅黑" panose="020B0503020204020204" pitchFamily="34" charset="-122"/>
              </a:rPr>
              <a:t>SRM</a:t>
            </a:r>
            <a:r>
              <a:rPr lang="zh-CN" altLang="en-US" sz="4000" b="1" dirty="0" smtClean="0">
                <a:solidFill>
                  <a:schemeClr val="bg1"/>
                </a:solidFill>
                <a:latin typeface="微软雅黑" panose="020B0503020204020204" pitchFamily="34" charset="-122"/>
                <a:ea typeface="微软雅黑" panose="020B0503020204020204" pitchFamily="34" charset="-122"/>
              </a:rPr>
              <a:t>系统新功能点</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38264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29108" y="555526"/>
            <a:ext cx="7059318" cy="461665"/>
          </a:xfrm>
          <a:prstGeom prst="rect">
            <a:avLst/>
          </a:prstGeom>
          <a:solidFill>
            <a:srgbClr val="136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800">
                <a:solidFill>
                  <a:schemeClr val="tx1"/>
                </a:solidFill>
                <a:latin typeface="Arial" panose="020B0604020202020204" pitchFamily="34" charset="0"/>
                <a:ea typeface="楷体_GB2312" pitchFamily="49" charset="-122"/>
              </a:defRPr>
            </a:lvl1pPr>
            <a:lvl2pPr marL="742950" indent="-285750">
              <a:defRPr sz="2800">
                <a:solidFill>
                  <a:schemeClr val="tx1"/>
                </a:solidFill>
                <a:latin typeface="Arial" panose="020B0604020202020204" pitchFamily="34" charset="0"/>
                <a:ea typeface="楷体_GB2312" pitchFamily="49" charset="-122"/>
              </a:defRPr>
            </a:lvl2pPr>
            <a:lvl3pPr marL="1143000" indent="-228600">
              <a:defRPr sz="2800">
                <a:solidFill>
                  <a:schemeClr val="tx1"/>
                </a:solidFill>
                <a:latin typeface="Arial" panose="020B0604020202020204" pitchFamily="34" charset="0"/>
                <a:ea typeface="楷体_GB2312" pitchFamily="49" charset="-122"/>
              </a:defRPr>
            </a:lvl3pPr>
            <a:lvl4pPr marL="1600200" indent="-228600">
              <a:defRPr sz="2800">
                <a:solidFill>
                  <a:schemeClr val="tx1"/>
                </a:solidFill>
                <a:latin typeface="Arial" panose="020B0604020202020204" pitchFamily="34" charset="0"/>
                <a:ea typeface="楷体_GB2312" pitchFamily="49" charset="-122"/>
              </a:defRPr>
            </a:lvl4pPr>
            <a:lvl5pPr marL="2057400" indent="-228600">
              <a:defRPr sz="2800">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9pPr>
          </a:lstStyle>
          <a:p>
            <a:r>
              <a:rPr lang="en-US" altLang="zh-CN" sz="2400" b="1" dirty="0" smtClean="0">
                <a:solidFill>
                  <a:srgbClr val="FFFFFF"/>
                </a:solidFill>
                <a:latin typeface="Arial"/>
                <a:ea typeface="微软雅黑"/>
              </a:rPr>
              <a:t>SRM</a:t>
            </a:r>
            <a:r>
              <a:rPr lang="zh-CN" altLang="en-US" sz="2400" b="1" dirty="0">
                <a:solidFill>
                  <a:srgbClr val="FFFFFF"/>
                </a:solidFill>
                <a:latin typeface="Arial"/>
                <a:ea typeface="微软雅黑"/>
              </a:rPr>
              <a:t>系统操作</a:t>
            </a:r>
            <a:r>
              <a:rPr lang="en-US" altLang="zh-CN" sz="2400" b="1" dirty="0" smtClean="0">
                <a:solidFill>
                  <a:srgbClr val="FFFFFF"/>
                </a:solidFill>
                <a:latin typeface="Arial"/>
                <a:ea typeface="微软雅黑"/>
              </a:rPr>
              <a:t>-</a:t>
            </a:r>
            <a:r>
              <a:rPr lang="zh-CN" altLang="en-US" sz="2400" b="1" dirty="0" smtClean="0">
                <a:solidFill>
                  <a:srgbClr val="FFFFFF"/>
                </a:solidFill>
                <a:latin typeface="Arial"/>
                <a:ea typeface="微软雅黑"/>
              </a:rPr>
              <a:t>新功能点</a:t>
            </a:r>
            <a:endParaRPr lang="zh-CN" altLang="en-US" sz="2400" b="1" dirty="0">
              <a:solidFill>
                <a:srgbClr val="FFFFFF"/>
              </a:solidFill>
              <a:latin typeface="Arial"/>
              <a:ea typeface="微软雅黑"/>
            </a:endParaRPr>
          </a:p>
        </p:txBody>
      </p:sp>
      <p:graphicFrame>
        <p:nvGraphicFramePr>
          <p:cNvPr id="3" name="表格 2"/>
          <p:cNvGraphicFramePr>
            <a:graphicFrameLocks noGrp="1"/>
          </p:cNvGraphicFramePr>
          <p:nvPr>
            <p:extLst>
              <p:ext uri="{D42A27DB-BD31-4B8C-83A1-F6EECF244321}">
                <p14:modId xmlns:p14="http://schemas.microsoft.com/office/powerpoint/2010/main" val="4128926105"/>
              </p:ext>
            </p:extLst>
          </p:nvPr>
        </p:nvGraphicFramePr>
        <p:xfrm>
          <a:off x="429107" y="1491631"/>
          <a:ext cx="7887309" cy="2275451"/>
        </p:xfrm>
        <a:graphic>
          <a:graphicData uri="http://schemas.openxmlformats.org/drawingml/2006/table">
            <a:tbl>
              <a:tblPr/>
              <a:tblGrid>
                <a:gridCol w="542493"/>
                <a:gridCol w="1728192"/>
                <a:gridCol w="3744416"/>
                <a:gridCol w="1872208"/>
              </a:tblGrid>
              <a:tr h="326436">
                <a:tc>
                  <a:txBody>
                    <a:bodyPr/>
                    <a:lstStyle/>
                    <a:p>
                      <a:pPr algn="ctr" fontAlgn="ctr"/>
                      <a:r>
                        <a:rPr lang="zh-CN" altLang="en-US" sz="1200" b="1" kern="1200" dirty="0">
                          <a:solidFill>
                            <a:schemeClr val="tx1"/>
                          </a:solidFill>
                          <a:latin typeface="微软雅黑" panose="020B0503020204020204" pitchFamily="34" charset="-122"/>
                          <a:ea typeface="微软雅黑" panose="020B0503020204020204" pitchFamily="34" charset="-122"/>
                          <a:cs typeface="+mn-cs"/>
                        </a:rPr>
                        <a:t>序号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zh-CN" altLang="en-US" sz="1200" b="1" kern="1200" dirty="0">
                          <a:solidFill>
                            <a:schemeClr val="tx1"/>
                          </a:solidFill>
                          <a:latin typeface="微软雅黑" panose="020B0503020204020204" pitchFamily="34" charset="-122"/>
                          <a:ea typeface="微软雅黑" panose="020B0503020204020204" pitchFamily="34" charset="-122"/>
                          <a:cs typeface="+mn-cs"/>
                        </a:rPr>
                        <a:t>功能点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zh-CN" altLang="en-US" sz="1200" b="1" kern="1200" dirty="0">
                          <a:solidFill>
                            <a:schemeClr val="tx1"/>
                          </a:solidFill>
                          <a:latin typeface="微软雅黑" panose="020B0503020204020204" pitchFamily="34" charset="-122"/>
                          <a:ea typeface="微软雅黑" panose="020B0503020204020204" pitchFamily="34" charset="-122"/>
                          <a:cs typeface="+mn-cs"/>
                        </a:rPr>
                        <a:t>描述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zh-CN" altLang="en-US" sz="1200" b="1" kern="1200" dirty="0">
                          <a:solidFill>
                            <a:schemeClr val="tx1"/>
                          </a:solidFill>
                          <a:latin typeface="微软雅黑" panose="020B0503020204020204" pitchFamily="34" charset="-122"/>
                          <a:ea typeface="微软雅黑" panose="020B0503020204020204" pitchFamily="34" charset="-122"/>
                          <a:cs typeface="+mn-cs"/>
                        </a:rPr>
                        <a:t>优化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26436">
                <a:tc>
                  <a:txBody>
                    <a:bodyPr/>
                    <a:lstStyle/>
                    <a:p>
                      <a:pPr algn="ctr" fontAlgn="ctr"/>
                      <a:r>
                        <a:rPr lang="en-US" altLang="zh-CN" sz="1100" kern="1200">
                          <a:solidFill>
                            <a:schemeClr val="tx1"/>
                          </a:solidFill>
                          <a:latin typeface="微软雅黑" panose="020B0503020204020204" pitchFamily="34" charset="-122"/>
                          <a:ea typeface="微软雅黑" panose="020B0503020204020204" pitchFamily="34" charset="-122"/>
                          <a:cs typeface="+mn-cs"/>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kern="1200" dirty="0">
                          <a:solidFill>
                            <a:schemeClr val="tx1"/>
                          </a:solidFill>
                          <a:latin typeface="微软雅黑" panose="020B0503020204020204" pitchFamily="34" charset="-122"/>
                          <a:ea typeface="微软雅黑" panose="020B0503020204020204" pitchFamily="34" charset="-122"/>
                          <a:cs typeface="+mn-cs"/>
                        </a:rPr>
                        <a:t>税率识别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kern="1200">
                          <a:solidFill>
                            <a:schemeClr val="tx1"/>
                          </a:solidFill>
                          <a:latin typeface="微软雅黑" panose="020B0503020204020204" pitchFamily="34" charset="-122"/>
                          <a:ea typeface="微软雅黑" panose="020B0503020204020204" pitchFamily="34" charset="-122"/>
                          <a:cs typeface="+mn-cs"/>
                        </a:rPr>
                        <a:t>同一供应商对账周期内订单存在不同税率无法发布对账单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kern="1200">
                          <a:solidFill>
                            <a:schemeClr val="tx1"/>
                          </a:solidFill>
                          <a:latin typeface="微软雅黑" panose="020B0503020204020204" pitchFamily="34" charset="-122"/>
                          <a:ea typeface="微软雅黑" panose="020B0503020204020204" pitchFamily="34" charset="-122"/>
                          <a:cs typeface="+mn-cs"/>
                        </a:rPr>
                        <a:t>减少退票退单重开发票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436">
                <a:tc>
                  <a:txBody>
                    <a:bodyPr/>
                    <a:lstStyle/>
                    <a:p>
                      <a:pPr algn="ctr" fontAlgn="ctr"/>
                      <a:r>
                        <a:rPr lang="en-US" altLang="zh-CN" sz="1100" kern="1200">
                          <a:solidFill>
                            <a:schemeClr val="tx1"/>
                          </a:solidFill>
                          <a:latin typeface="微软雅黑" panose="020B0503020204020204" pitchFamily="34" charset="-122"/>
                          <a:ea typeface="微软雅黑" panose="020B0503020204020204" pitchFamily="34" charset="-122"/>
                          <a:cs typeface="+mn-cs"/>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kern="1200">
                          <a:solidFill>
                            <a:schemeClr val="tx1"/>
                          </a:solidFill>
                          <a:latin typeface="微软雅黑" panose="020B0503020204020204" pitchFamily="34" charset="-122"/>
                          <a:ea typeface="微软雅黑" panose="020B0503020204020204" pitchFamily="34" charset="-122"/>
                          <a:cs typeface="+mn-cs"/>
                        </a:rPr>
                        <a:t>工厂对账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kern="1200">
                          <a:solidFill>
                            <a:schemeClr val="tx1"/>
                          </a:solidFill>
                          <a:latin typeface="微软雅黑" panose="020B0503020204020204" pitchFamily="34" charset="-122"/>
                          <a:ea typeface="微软雅黑" panose="020B0503020204020204" pitchFamily="34" charset="-122"/>
                          <a:cs typeface="+mn-cs"/>
                        </a:rPr>
                        <a:t>同一公司下不同工厂可合并线上对账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kern="1200">
                          <a:solidFill>
                            <a:schemeClr val="tx1"/>
                          </a:solidFill>
                          <a:latin typeface="微软雅黑" panose="020B0503020204020204" pitchFamily="34" charset="-122"/>
                          <a:ea typeface="微软雅黑" panose="020B0503020204020204" pitchFamily="34" charset="-122"/>
                          <a:cs typeface="+mn-cs"/>
                        </a:rPr>
                        <a:t>减少线下对账及沟通成本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835">
                <a:tc>
                  <a:txBody>
                    <a:bodyPr/>
                    <a:lstStyle/>
                    <a:p>
                      <a:pPr algn="ctr" fontAlgn="ctr"/>
                      <a:r>
                        <a:rPr lang="en-US" altLang="zh-CN" sz="1100" kern="1200" dirty="0">
                          <a:solidFill>
                            <a:schemeClr val="tx1"/>
                          </a:solidFill>
                          <a:latin typeface="微软雅黑" panose="020B0503020204020204" pitchFamily="34" charset="-122"/>
                          <a:ea typeface="微软雅黑" panose="020B0503020204020204" pitchFamily="34" charset="-122"/>
                          <a:cs typeface="+mn-cs"/>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kern="1200">
                          <a:solidFill>
                            <a:schemeClr val="tx1"/>
                          </a:solidFill>
                          <a:latin typeface="微软雅黑" panose="020B0503020204020204" pitchFamily="34" charset="-122"/>
                          <a:ea typeface="微软雅黑" panose="020B0503020204020204" pitchFamily="34" charset="-122"/>
                          <a:cs typeface="+mn-cs"/>
                        </a:rPr>
                        <a:t>非生产采购订单线上对账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kern="1200" dirty="0">
                          <a:solidFill>
                            <a:schemeClr val="tx1"/>
                          </a:solidFill>
                          <a:latin typeface="微软雅黑" panose="020B0503020204020204" pitchFamily="34" charset="-122"/>
                          <a:ea typeface="微软雅黑" panose="020B0503020204020204" pitchFamily="34" charset="-122"/>
                          <a:cs typeface="+mn-cs"/>
                        </a:rPr>
                        <a:t>非生产采购订单由采购人员线上创建对账单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kern="1200">
                          <a:solidFill>
                            <a:schemeClr val="tx1"/>
                          </a:solidFill>
                          <a:latin typeface="微软雅黑" panose="020B0503020204020204" pitchFamily="34" charset="-122"/>
                          <a:ea typeface="微软雅黑" panose="020B0503020204020204" pitchFamily="34" charset="-122"/>
                          <a:cs typeface="+mn-cs"/>
                        </a:rPr>
                        <a:t>减少线下对账及沟通成本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436">
                <a:tc>
                  <a:txBody>
                    <a:bodyPr/>
                    <a:lstStyle/>
                    <a:p>
                      <a:pPr algn="ctr" fontAlgn="ctr"/>
                      <a:r>
                        <a:rPr lang="en-US" altLang="zh-CN" sz="1100" kern="1200">
                          <a:solidFill>
                            <a:schemeClr val="tx1"/>
                          </a:solidFill>
                          <a:latin typeface="微软雅黑" panose="020B0503020204020204" pitchFamily="34" charset="-122"/>
                          <a:ea typeface="微软雅黑" panose="020B0503020204020204" pitchFamily="34" charset="-122"/>
                          <a:cs typeface="+mn-cs"/>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kern="1200">
                          <a:solidFill>
                            <a:schemeClr val="tx1"/>
                          </a:solidFill>
                          <a:latin typeface="微软雅黑" panose="020B0503020204020204" pitchFamily="34" charset="-122"/>
                          <a:ea typeface="微软雅黑" panose="020B0503020204020204" pitchFamily="34" charset="-122"/>
                          <a:cs typeface="+mn-cs"/>
                        </a:rPr>
                        <a:t>发票审核状态传输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kern="1200" dirty="0">
                          <a:solidFill>
                            <a:schemeClr val="tx1"/>
                          </a:solidFill>
                          <a:latin typeface="微软雅黑" panose="020B0503020204020204" pitchFamily="34" charset="-122"/>
                          <a:ea typeface="微软雅黑" panose="020B0503020204020204" pitchFamily="34" charset="-122"/>
                          <a:cs typeface="+mn-cs"/>
                        </a:rPr>
                        <a:t>发票接收入账后系统对账单状态变更为“已审批”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kern="1200">
                          <a:solidFill>
                            <a:schemeClr val="tx1"/>
                          </a:solidFill>
                          <a:latin typeface="微软雅黑" panose="020B0503020204020204" pitchFamily="34" charset="-122"/>
                          <a:ea typeface="微软雅黑" panose="020B0503020204020204" pitchFamily="34" charset="-122"/>
                          <a:cs typeface="+mn-cs"/>
                        </a:rPr>
                        <a:t>减少查询沟通成本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436">
                <a:tc>
                  <a:txBody>
                    <a:bodyPr/>
                    <a:lstStyle/>
                    <a:p>
                      <a:pPr algn="ctr" fontAlgn="ctr"/>
                      <a:r>
                        <a:rPr lang="en-US" altLang="zh-CN" sz="1100" kern="1200">
                          <a:solidFill>
                            <a:schemeClr val="tx1"/>
                          </a:solidFill>
                          <a:latin typeface="微软雅黑" panose="020B0503020204020204" pitchFamily="34" charset="-122"/>
                          <a:ea typeface="微软雅黑" panose="020B0503020204020204" pitchFamily="34" charset="-122"/>
                          <a:cs typeface="+mn-cs"/>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kern="1200">
                          <a:solidFill>
                            <a:schemeClr val="tx1"/>
                          </a:solidFill>
                          <a:latin typeface="微软雅黑" panose="020B0503020204020204" pitchFamily="34" charset="-122"/>
                          <a:ea typeface="微软雅黑" panose="020B0503020204020204" pitchFamily="34" charset="-122"/>
                          <a:cs typeface="+mn-cs"/>
                        </a:rPr>
                        <a:t>对账单及发票上传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kern="1200">
                          <a:solidFill>
                            <a:schemeClr val="tx1"/>
                          </a:solidFill>
                          <a:latin typeface="微软雅黑" panose="020B0503020204020204" pitchFamily="34" charset="-122"/>
                          <a:ea typeface="微软雅黑" panose="020B0503020204020204" pitchFamily="34" charset="-122"/>
                          <a:cs typeface="+mn-cs"/>
                        </a:rPr>
                        <a:t>上传盖章版对账单及发票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kern="1200">
                          <a:solidFill>
                            <a:schemeClr val="tx1"/>
                          </a:solidFill>
                          <a:latin typeface="微软雅黑" panose="020B0503020204020204" pitchFamily="34" charset="-122"/>
                          <a:ea typeface="微软雅黑" panose="020B0503020204020204" pitchFamily="34" charset="-122"/>
                          <a:cs typeface="+mn-cs"/>
                        </a:rPr>
                        <a:t>电子档案归档查询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436">
                <a:tc>
                  <a:txBody>
                    <a:bodyPr/>
                    <a:lstStyle/>
                    <a:p>
                      <a:pPr algn="ctr" fontAlgn="ctr"/>
                      <a:r>
                        <a:rPr lang="en-US" altLang="zh-CN" sz="1100" kern="1200">
                          <a:solidFill>
                            <a:schemeClr val="tx1"/>
                          </a:solidFill>
                          <a:latin typeface="微软雅黑" panose="020B0503020204020204" pitchFamily="34" charset="-122"/>
                          <a:ea typeface="微软雅黑" panose="020B0503020204020204" pitchFamily="34" charset="-122"/>
                          <a:cs typeface="+mn-cs"/>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kern="1200">
                          <a:solidFill>
                            <a:schemeClr val="tx1"/>
                          </a:solidFill>
                          <a:latin typeface="微软雅黑" panose="020B0503020204020204" pitchFamily="34" charset="-122"/>
                          <a:ea typeface="微软雅黑" panose="020B0503020204020204" pitchFamily="34" charset="-122"/>
                          <a:cs typeface="+mn-cs"/>
                        </a:rPr>
                        <a:t>对账单价格差异提醒</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kern="1200" dirty="0">
                          <a:solidFill>
                            <a:schemeClr val="tx1"/>
                          </a:solidFill>
                          <a:latin typeface="微软雅黑" panose="020B0503020204020204" pitchFamily="34" charset="-122"/>
                          <a:ea typeface="微软雅黑" panose="020B0503020204020204" pitchFamily="34" charset="-122"/>
                          <a:cs typeface="+mn-cs"/>
                        </a:rPr>
                        <a:t>采购上传对账单价差表，对应月份提示存在价差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kern="1200" dirty="0">
                          <a:solidFill>
                            <a:schemeClr val="tx1"/>
                          </a:solidFill>
                          <a:latin typeface="微软雅黑" panose="020B0503020204020204" pitchFamily="34" charset="-122"/>
                          <a:ea typeface="微软雅黑" panose="020B0503020204020204" pitchFamily="34" charset="-122"/>
                          <a:cs typeface="+mn-cs"/>
                        </a:rPr>
                        <a:t>减少退票退单重开发票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467377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963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835696" y="1923678"/>
            <a:ext cx="5184576" cy="707886"/>
          </a:xfrm>
          <a:prstGeom prst="rect">
            <a:avLst/>
          </a:prstGeom>
          <a:noFill/>
        </p:spPr>
        <p:txBody>
          <a:bodyPr wrap="square" rtlCol="0">
            <a:spAutoFit/>
          </a:bodyPr>
          <a:lstStyle/>
          <a:p>
            <a:pPr lvl="0" algn="ctr"/>
            <a:r>
              <a:rPr lang="en-US" altLang="zh-CN" sz="4000" b="1" dirty="0">
                <a:solidFill>
                  <a:srgbClr val="FFFFFF"/>
                </a:solidFill>
                <a:latin typeface="Arial"/>
                <a:ea typeface="微软雅黑"/>
              </a:rPr>
              <a:t>SRM</a:t>
            </a:r>
            <a:r>
              <a:rPr lang="zh-CN" altLang="en-US" sz="4000" b="1" dirty="0">
                <a:solidFill>
                  <a:srgbClr val="FFFFFF"/>
                </a:solidFill>
                <a:latin typeface="Arial"/>
                <a:ea typeface="微软雅黑"/>
              </a:rPr>
              <a:t>对账操作流程</a:t>
            </a:r>
          </a:p>
        </p:txBody>
      </p:sp>
    </p:spTree>
    <p:extLst>
      <p:ext uri="{BB962C8B-B14F-4D97-AF65-F5344CB8AC3E}">
        <p14:creationId xmlns:p14="http://schemas.microsoft.com/office/powerpoint/2010/main" val="1318055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467544" y="411510"/>
            <a:ext cx="4968552" cy="523220"/>
          </a:xfrm>
          <a:prstGeom prst="rect">
            <a:avLst/>
          </a:prstGeom>
          <a:solidFill>
            <a:srgbClr val="136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800">
                <a:solidFill>
                  <a:schemeClr val="tx1"/>
                </a:solidFill>
                <a:latin typeface="Arial" panose="020B0604020202020204" pitchFamily="34" charset="0"/>
                <a:ea typeface="楷体_GB2312" pitchFamily="49" charset="-122"/>
              </a:defRPr>
            </a:lvl1pPr>
            <a:lvl2pPr marL="742950" indent="-285750">
              <a:defRPr sz="2800">
                <a:solidFill>
                  <a:schemeClr val="tx1"/>
                </a:solidFill>
                <a:latin typeface="Arial" panose="020B0604020202020204" pitchFamily="34" charset="0"/>
                <a:ea typeface="楷体_GB2312" pitchFamily="49" charset="-122"/>
              </a:defRPr>
            </a:lvl2pPr>
            <a:lvl3pPr marL="1143000" indent="-228600">
              <a:defRPr sz="2800">
                <a:solidFill>
                  <a:schemeClr val="tx1"/>
                </a:solidFill>
                <a:latin typeface="Arial" panose="020B0604020202020204" pitchFamily="34" charset="0"/>
                <a:ea typeface="楷体_GB2312" pitchFamily="49" charset="-122"/>
              </a:defRPr>
            </a:lvl3pPr>
            <a:lvl4pPr marL="1600200" indent="-228600">
              <a:defRPr sz="2800">
                <a:solidFill>
                  <a:schemeClr val="tx1"/>
                </a:solidFill>
                <a:latin typeface="Arial" panose="020B0604020202020204" pitchFamily="34" charset="0"/>
                <a:ea typeface="楷体_GB2312" pitchFamily="49" charset="-122"/>
              </a:defRPr>
            </a:lvl4pPr>
            <a:lvl5pPr marL="2057400" indent="-228600">
              <a:defRPr sz="2800">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9pPr>
          </a:lstStyle>
          <a:p>
            <a:r>
              <a:rPr lang="en-US" altLang="zh-CN" b="1" dirty="0" smtClean="0">
                <a:solidFill>
                  <a:srgbClr val="FFFFFF"/>
                </a:solidFill>
                <a:latin typeface="Arial"/>
                <a:ea typeface="微软雅黑"/>
              </a:rPr>
              <a:t>SRM</a:t>
            </a:r>
            <a:r>
              <a:rPr lang="zh-CN" altLang="en-US" b="1" dirty="0" smtClean="0">
                <a:solidFill>
                  <a:srgbClr val="FFFFFF"/>
                </a:solidFill>
                <a:latin typeface="Arial"/>
                <a:ea typeface="微软雅黑"/>
              </a:rPr>
              <a:t>系统自动对账及单据流转</a:t>
            </a:r>
            <a:endParaRPr lang="zh-CN" altLang="en-US" b="1" dirty="0">
              <a:solidFill>
                <a:srgbClr val="FFFFFF"/>
              </a:solidFill>
              <a:ea typeface="黑体" panose="02010609060101010101" pitchFamily="49" charset="-122"/>
            </a:endParaRPr>
          </a:p>
        </p:txBody>
      </p:sp>
      <p:pic>
        <p:nvPicPr>
          <p:cNvPr id="37"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654" y="1347614"/>
            <a:ext cx="5645514"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表格 9"/>
          <p:cNvGraphicFramePr>
            <a:graphicFrameLocks noGrp="1"/>
          </p:cNvGraphicFramePr>
          <p:nvPr>
            <p:extLst>
              <p:ext uri="{D42A27DB-BD31-4B8C-83A1-F6EECF244321}">
                <p14:modId xmlns:p14="http://schemas.microsoft.com/office/powerpoint/2010/main" val="2215321021"/>
              </p:ext>
            </p:extLst>
          </p:nvPr>
        </p:nvGraphicFramePr>
        <p:xfrm>
          <a:off x="6228184" y="1923678"/>
          <a:ext cx="2520280" cy="2016224"/>
        </p:xfrm>
        <a:graphic>
          <a:graphicData uri="http://schemas.openxmlformats.org/drawingml/2006/table">
            <a:tbl>
              <a:tblPr/>
              <a:tblGrid>
                <a:gridCol w="369059"/>
                <a:gridCol w="597292"/>
                <a:gridCol w="1553929"/>
              </a:tblGrid>
              <a:tr h="458274">
                <a:tc>
                  <a:txBody>
                    <a:bodyPr/>
                    <a:lstStyle/>
                    <a:p>
                      <a:pPr algn="ctr" fontAlgn="ctr"/>
                      <a:r>
                        <a:rPr lang="zh-CN" altLang="en-US" sz="1000" b="1" i="0" u="none" strike="noStrike" dirty="0">
                          <a:solidFill>
                            <a:srgbClr val="000000"/>
                          </a:solidFill>
                          <a:effectLst/>
                          <a:latin typeface="微软雅黑" panose="020B0503020204020204" pitchFamily="34" charset="-122"/>
                          <a:ea typeface="微软雅黑" panose="020B0503020204020204" pitchFamily="34" charset="-122"/>
                        </a:rPr>
                        <a:t>公司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1" i="0" u="none" strike="noStrike">
                          <a:solidFill>
                            <a:srgbClr val="000000"/>
                          </a:solidFill>
                          <a:effectLst/>
                          <a:latin typeface="微软雅黑" panose="020B0503020204020204" pitchFamily="34" charset="-122"/>
                          <a:ea typeface="微软雅黑" panose="020B0503020204020204" pitchFamily="34" charset="-122"/>
                        </a:rPr>
                        <a:t>FSSC</a:t>
                      </a:r>
                      <a:r>
                        <a:rPr lang="zh-CN" altLang="en-US" sz="1000" b="1" i="0" u="none" strike="noStrike">
                          <a:solidFill>
                            <a:srgbClr val="000000"/>
                          </a:solidFill>
                          <a:effectLst/>
                          <a:latin typeface="微软雅黑" panose="020B0503020204020204" pitchFamily="34" charset="-122"/>
                          <a:ea typeface="微软雅黑" panose="020B0503020204020204" pitchFamily="34" charset="-122"/>
                        </a:rPr>
                        <a:t>接单会计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zh-CN" altLang="en-US" sz="1000" b="1" i="0" u="none" strike="noStrike" dirty="0">
                          <a:solidFill>
                            <a:srgbClr val="000000"/>
                          </a:solidFill>
                          <a:effectLst/>
                          <a:latin typeface="微软雅黑" panose="020B0503020204020204" pitchFamily="34" charset="-122"/>
                          <a:ea typeface="微软雅黑" panose="020B0503020204020204" pitchFamily="34" charset="-122"/>
                        </a:rPr>
                        <a:t>联系电话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33814">
                <a:tc>
                  <a:txBody>
                    <a:bodyPr/>
                    <a:lstStyle/>
                    <a:p>
                      <a:pPr algn="ctr" fontAlgn="ct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6000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胡琼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0512-63828888-5056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32">
                <a:tc>
                  <a:txBody>
                    <a:bodyPr/>
                    <a:lstStyle/>
                    <a:p>
                      <a:pPr algn="ctr" fontAlgn="ct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8000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r>
              <a:tr h="314231">
                <a:tc>
                  <a:txBody>
                    <a:bodyPr/>
                    <a:lstStyle/>
                    <a:p>
                      <a:pPr algn="ctr" fontAlgn="ct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8100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卢萍萍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0512-63828888-5053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1873">
                <a:tc>
                  <a:txBody>
                    <a:bodyPr/>
                    <a:lstStyle/>
                    <a:p>
                      <a:pPr algn="ctr" fontAlgn="ctr"/>
                      <a:r>
                        <a:rPr lang="zh-CN" altLang="en-US" sz="1000" b="0" i="0" u="none" strike="noStrike">
                          <a:solidFill>
                            <a:srgbClr val="000000"/>
                          </a:solidFill>
                          <a:effectLst/>
                          <a:latin typeface="微软雅黑" panose="020B0503020204020204" pitchFamily="34" charset="-122"/>
                          <a:ea typeface="微软雅黑" panose="020B0503020204020204" pitchFamily="34" charset="-122"/>
                        </a:rPr>
                        <a:t>邮寄地址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吴江市汾湖经济开发区汾杨路北端苏州欧普照明有限公司</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A</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rPr>
                        <a:t>区研发楼</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FSSC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r>
            </a:tbl>
          </a:graphicData>
        </a:graphic>
      </p:graphicFrame>
      <p:sp>
        <p:nvSpPr>
          <p:cNvPr id="45" name="标题 1"/>
          <p:cNvSpPr txBox="1">
            <a:spLocks/>
          </p:cNvSpPr>
          <p:nvPr/>
        </p:nvSpPr>
        <p:spPr>
          <a:xfrm>
            <a:off x="6156176" y="1563638"/>
            <a:ext cx="2232248" cy="360040"/>
          </a:xfrm>
          <a:prstGeom prst="rect">
            <a:avLst/>
          </a:prstGeom>
        </p:spPr>
        <p:txBody>
          <a:bodyPr/>
          <a:lstStyle/>
          <a:p>
            <a:pPr defTabSz="912813" eaLnBrk="1" hangingPunct="1">
              <a:defRPr/>
            </a:pPr>
            <a:r>
              <a:rPr lang="en-US" altLang="zh-CN" sz="1200" b="1" dirty="0">
                <a:solidFill>
                  <a:srgbClr val="0046AA"/>
                </a:solidFill>
                <a:latin typeface="微软雅黑" pitchFamily="34" charset="-122"/>
                <a:ea typeface="微软雅黑" pitchFamily="34" charset="-122"/>
                <a:cs typeface="+mj-cs"/>
              </a:rPr>
              <a:t>FSSC</a:t>
            </a:r>
            <a:r>
              <a:rPr lang="zh-CN" altLang="en-US" sz="1200" b="1" dirty="0">
                <a:solidFill>
                  <a:srgbClr val="0046AA"/>
                </a:solidFill>
                <a:latin typeface="微软雅黑" pitchFamily="34" charset="-122"/>
                <a:ea typeface="微软雅黑" pitchFamily="34" charset="-122"/>
                <a:cs typeface="+mj-cs"/>
              </a:rPr>
              <a:t>应付会计接单人员</a:t>
            </a:r>
            <a:r>
              <a:rPr lang="zh-CN" altLang="en-US" sz="1200" b="1" dirty="0" smtClean="0">
                <a:solidFill>
                  <a:srgbClr val="0046AA"/>
                </a:solidFill>
                <a:latin typeface="微软雅黑" pitchFamily="34" charset="-122"/>
                <a:ea typeface="微软雅黑" pitchFamily="34" charset="-122"/>
                <a:cs typeface="+mj-cs"/>
              </a:rPr>
              <a:t>安排：</a:t>
            </a:r>
            <a:endParaRPr lang="zh-CN" altLang="en-US" sz="1200" b="1" dirty="0">
              <a:solidFill>
                <a:srgbClr val="0046AA"/>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val="604566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835696" y="1923678"/>
            <a:ext cx="5184576" cy="707886"/>
          </a:xfrm>
          <a:prstGeom prst="rect">
            <a:avLst/>
          </a:prstGeom>
          <a:noFill/>
        </p:spPr>
        <p:txBody>
          <a:bodyPr wrap="square" rtlCol="0">
            <a:spAutoFit/>
          </a:bodyPr>
          <a:lstStyle/>
          <a:p>
            <a:pPr algn="ctr"/>
            <a:r>
              <a:rPr lang="zh-CN" altLang="en-US" sz="4000" b="1" dirty="0" smtClean="0">
                <a:solidFill>
                  <a:schemeClr val="bg1"/>
                </a:solidFill>
                <a:latin typeface="微软雅黑" panose="020B0503020204020204" pitchFamily="34" charset="-122"/>
                <a:ea typeface="微软雅黑" panose="020B0503020204020204" pitchFamily="34" charset="-122"/>
              </a:rPr>
              <a:t>供应商财务人员操作</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4711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31800" y="339502"/>
            <a:ext cx="6276159" cy="523220"/>
          </a:xfrm>
          <a:prstGeom prst="rect">
            <a:avLst/>
          </a:prstGeom>
          <a:solidFill>
            <a:srgbClr val="136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800">
                <a:solidFill>
                  <a:schemeClr val="tx1"/>
                </a:solidFill>
                <a:latin typeface="Arial" panose="020B0604020202020204" pitchFamily="34" charset="0"/>
                <a:ea typeface="楷体_GB2312" pitchFamily="49" charset="-122"/>
              </a:defRPr>
            </a:lvl1pPr>
            <a:lvl2pPr marL="742950" indent="-285750">
              <a:defRPr sz="2800">
                <a:solidFill>
                  <a:schemeClr val="tx1"/>
                </a:solidFill>
                <a:latin typeface="Arial" panose="020B0604020202020204" pitchFamily="34" charset="0"/>
                <a:ea typeface="楷体_GB2312" pitchFamily="49" charset="-122"/>
              </a:defRPr>
            </a:lvl2pPr>
            <a:lvl3pPr marL="1143000" indent="-228600">
              <a:defRPr sz="2800">
                <a:solidFill>
                  <a:schemeClr val="tx1"/>
                </a:solidFill>
                <a:latin typeface="Arial" panose="020B0604020202020204" pitchFamily="34" charset="0"/>
                <a:ea typeface="楷体_GB2312" pitchFamily="49" charset="-122"/>
              </a:defRPr>
            </a:lvl3pPr>
            <a:lvl4pPr marL="1600200" indent="-228600">
              <a:defRPr sz="2800">
                <a:solidFill>
                  <a:schemeClr val="tx1"/>
                </a:solidFill>
                <a:latin typeface="Arial" panose="020B0604020202020204" pitchFamily="34" charset="0"/>
                <a:ea typeface="楷体_GB2312" pitchFamily="49" charset="-122"/>
              </a:defRPr>
            </a:lvl4pPr>
            <a:lvl5pPr marL="2057400" indent="-228600">
              <a:defRPr sz="2800">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9pPr>
          </a:lstStyle>
          <a:p>
            <a:r>
              <a:rPr lang="zh-CN" altLang="en-US" b="1" dirty="0" smtClean="0">
                <a:solidFill>
                  <a:srgbClr val="FFFFFF"/>
                </a:solidFill>
                <a:latin typeface="Arial"/>
                <a:ea typeface="微软雅黑"/>
              </a:rPr>
              <a:t>创建</a:t>
            </a:r>
            <a:r>
              <a:rPr lang="zh-CN" altLang="en-US" b="1" dirty="0">
                <a:solidFill>
                  <a:srgbClr val="FFFFFF"/>
                </a:solidFill>
                <a:latin typeface="Arial"/>
                <a:ea typeface="微软雅黑"/>
              </a:rPr>
              <a:t>供应商账户</a:t>
            </a:r>
          </a:p>
        </p:txBody>
      </p:sp>
      <p:sp>
        <p:nvSpPr>
          <p:cNvPr id="9" name="TextBox 2"/>
          <p:cNvSpPr txBox="1">
            <a:spLocks noChangeArrowheads="1"/>
          </p:cNvSpPr>
          <p:nvPr/>
        </p:nvSpPr>
        <p:spPr bwMode="auto">
          <a:xfrm>
            <a:off x="323528" y="910630"/>
            <a:ext cx="72167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7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5146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9718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4290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8862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a:spcBef>
                <a:spcPct val="0"/>
              </a:spcBef>
              <a:buNone/>
            </a:pPr>
            <a:r>
              <a:rPr lang="zh-CN" altLang="en-US" sz="1600" dirty="0">
                <a:ea typeface="宋体" panose="02010600030101010101" pitchFamily="2" charset="-122"/>
              </a:rPr>
              <a:t>操作路径：首页</a:t>
            </a:r>
            <a:r>
              <a:rPr lang="zh-CN" altLang="zh-CN" sz="1600" b="1" dirty="0"/>
              <a:t>→</a:t>
            </a:r>
            <a:r>
              <a:rPr lang="zh-CN" altLang="en-US" sz="1600" dirty="0">
                <a:ea typeface="宋体" panose="02010600030101010101" pitchFamily="2" charset="-122"/>
              </a:rPr>
              <a:t>登录</a:t>
            </a:r>
            <a:r>
              <a:rPr lang="zh-CN" altLang="en-US" sz="1600" dirty="0" smtClean="0">
                <a:ea typeface="宋体" panose="02010600030101010101" pitchFamily="2" charset="-122"/>
              </a:rPr>
              <a:t>网址</a:t>
            </a:r>
            <a:r>
              <a:rPr lang="es-ES" altLang="zh-CN" sz="1600" dirty="0" smtClean="0"/>
              <a:t> </a:t>
            </a:r>
            <a:r>
              <a:rPr lang="es-ES" altLang="zh-CN" sz="1600" dirty="0"/>
              <a:t>http://10.10.1.82:8080</a:t>
            </a:r>
            <a:r>
              <a:rPr lang="es-ES" altLang="zh-CN" sz="1600" dirty="0" smtClean="0"/>
              <a:t>/</a:t>
            </a:r>
            <a:r>
              <a:rPr lang="zh-CN" altLang="zh-CN" sz="1600" b="1" dirty="0"/>
              <a:t> </a:t>
            </a:r>
            <a:r>
              <a:rPr lang="zh-CN" altLang="zh-CN" sz="1600" b="1" dirty="0" smtClean="0"/>
              <a:t>→</a:t>
            </a:r>
            <a:r>
              <a:rPr lang="zh-CN" altLang="en-US" sz="1600" dirty="0">
                <a:ea typeface="宋体" panose="02010600030101010101" pitchFamily="2" charset="-122"/>
              </a:rPr>
              <a:t>注册</a:t>
            </a:r>
            <a:r>
              <a:rPr lang="zh-CN" altLang="en-US" sz="1600" dirty="0" smtClean="0">
                <a:ea typeface="宋体" panose="02010600030101010101" pitchFamily="2" charset="-122"/>
              </a:rPr>
              <a:t>账户（另外说明）</a:t>
            </a:r>
            <a:endParaRPr lang="en-US" altLang="zh-CN" sz="1600" dirty="0">
              <a:ea typeface="宋体" panose="02010600030101010101" pitchFamily="2" charset="-122"/>
            </a:endParaRPr>
          </a:p>
        </p:txBody>
      </p:sp>
      <p:pic>
        <p:nvPicPr>
          <p:cNvPr id="8"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635646"/>
            <a:ext cx="8100640"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610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31800" y="339502"/>
            <a:ext cx="6276159" cy="523220"/>
          </a:xfrm>
          <a:prstGeom prst="rect">
            <a:avLst/>
          </a:prstGeom>
          <a:solidFill>
            <a:srgbClr val="136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800">
                <a:solidFill>
                  <a:schemeClr val="tx1"/>
                </a:solidFill>
                <a:latin typeface="Arial" panose="020B0604020202020204" pitchFamily="34" charset="0"/>
                <a:ea typeface="楷体_GB2312" pitchFamily="49" charset="-122"/>
              </a:defRPr>
            </a:lvl1pPr>
            <a:lvl2pPr marL="742950" indent="-285750">
              <a:defRPr sz="2800">
                <a:solidFill>
                  <a:schemeClr val="tx1"/>
                </a:solidFill>
                <a:latin typeface="Arial" panose="020B0604020202020204" pitchFamily="34" charset="0"/>
                <a:ea typeface="楷体_GB2312" pitchFamily="49" charset="-122"/>
              </a:defRPr>
            </a:lvl2pPr>
            <a:lvl3pPr marL="1143000" indent="-228600">
              <a:defRPr sz="2800">
                <a:solidFill>
                  <a:schemeClr val="tx1"/>
                </a:solidFill>
                <a:latin typeface="Arial" panose="020B0604020202020204" pitchFamily="34" charset="0"/>
                <a:ea typeface="楷体_GB2312" pitchFamily="49" charset="-122"/>
              </a:defRPr>
            </a:lvl3pPr>
            <a:lvl4pPr marL="1600200" indent="-228600">
              <a:defRPr sz="2800">
                <a:solidFill>
                  <a:schemeClr val="tx1"/>
                </a:solidFill>
                <a:latin typeface="Arial" panose="020B0604020202020204" pitchFamily="34" charset="0"/>
                <a:ea typeface="楷体_GB2312" pitchFamily="49" charset="-122"/>
              </a:defRPr>
            </a:lvl4pPr>
            <a:lvl5pPr marL="2057400" indent="-228600">
              <a:defRPr sz="2800">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9pPr>
          </a:lstStyle>
          <a:p>
            <a:r>
              <a:rPr lang="zh-CN" altLang="en-US" b="1" dirty="0" smtClean="0">
                <a:solidFill>
                  <a:srgbClr val="FFFFFF"/>
                </a:solidFill>
                <a:latin typeface="Arial"/>
                <a:ea typeface="微软雅黑"/>
              </a:rPr>
              <a:t>创建</a:t>
            </a:r>
            <a:r>
              <a:rPr lang="zh-CN" altLang="en-US" b="1" dirty="0">
                <a:solidFill>
                  <a:srgbClr val="FFFFFF"/>
                </a:solidFill>
                <a:latin typeface="Arial"/>
                <a:ea typeface="微软雅黑"/>
              </a:rPr>
              <a:t>供应商账户</a:t>
            </a:r>
          </a:p>
        </p:txBody>
      </p:sp>
      <p:sp>
        <p:nvSpPr>
          <p:cNvPr id="9" name="TextBox 2"/>
          <p:cNvSpPr txBox="1">
            <a:spLocks noChangeArrowheads="1"/>
          </p:cNvSpPr>
          <p:nvPr/>
        </p:nvSpPr>
        <p:spPr bwMode="auto">
          <a:xfrm>
            <a:off x="323528" y="910630"/>
            <a:ext cx="72167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7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5146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9718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4290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8862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a:buNone/>
            </a:pPr>
            <a:r>
              <a:rPr lang="zh-CN" altLang="zh-CN" sz="1600" dirty="0">
                <a:latin typeface="微软雅黑" panose="020B0503020204020204" pitchFamily="34" charset="-122"/>
              </a:rPr>
              <a:t>进入阅读注册须知界面，勾选“我已阅读并同意该条款”， 点击“同意”</a:t>
            </a:r>
          </a:p>
        </p:txBody>
      </p:sp>
      <p:pic>
        <p:nvPicPr>
          <p:cNvPr id="5"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1" y="1347615"/>
            <a:ext cx="7452568"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a:spLocks noChangeArrowheads="1"/>
          </p:cNvSpPr>
          <p:nvPr/>
        </p:nvSpPr>
        <p:spPr bwMode="auto">
          <a:xfrm>
            <a:off x="323528" y="4326366"/>
            <a:ext cx="71040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7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5146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9718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4290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8862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r>
              <a:rPr lang="en-US" altLang="zh-CN" sz="1400" b="1" dirty="0">
                <a:solidFill>
                  <a:srgbClr val="FF0000"/>
                </a:solidFill>
                <a:latin typeface="微软雅黑" panose="020B0503020204020204" pitchFamily="34" charset="-122"/>
                <a:sym typeface="Wingdings" panose="05000000000000000000" pitchFamily="2" charset="2"/>
              </a:rPr>
              <a:t></a:t>
            </a:r>
            <a:r>
              <a:rPr lang="zh-CN" altLang="zh-CN" sz="1400" b="1" dirty="0">
                <a:solidFill>
                  <a:srgbClr val="FF0000"/>
                </a:solidFill>
                <a:latin typeface="微软雅黑" panose="020B0503020204020204" pitchFamily="34" charset="-122"/>
              </a:rPr>
              <a:t>提示</a:t>
            </a:r>
            <a:r>
              <a:rPr lang="zh-CN" altLang="zh-CN" sz="1400" dirty="0">
                <a:latin typeface="微软雅黑" panose="020B0503020204020204" pitchFamily="34" charset="-122"/>
              </a:rPr>
              <a:t>：如果不同意相关条款，可以选择“拒绝“，结束注册</a:t>
            </a:r>
            <a:r>
              <a:rPr lang="zh-CN" altLang="zh-CN" sz="1400" dirty="0" smtClean="0">
                <a:latin typeface="微软雅黑" panose="020B0503020204020204" pitchFamily="34" charset="-122"/>
              </a:rPr>
              <a:t>流程</a:t>
            </a:r>
            <a:endParaRPr lang="zh-CN" altLang="zh-CN" sz="1400" dirty="0">
              <a:latin typeface="微软雅黑" panose="020B0503020204020204" pitchFamily="34" charset="-122"/>
            </a:endParaRPr>
          </a:p>
        </p:txBody>
      </p:sp>
    </p:spTree>
    <p:extLst>
      <p:ext uri="{BB962C8B-B14F-4D97-AF65-F5344CB8AC3E}">
        <p14:creationId xmlns:p14="http://schemas.microsoft.com/office/powerpoint/2010/main" val="1044423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31800" y="339502"/>
            <a:ext cx="6276159" cy="523220"/>
          </a:xfrm>
          <a:prstGeom prst="rect">
            <a:avLst/>
          </a:prstGeom>
          <a:solidFill>
            <a:srgbClr val="136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800">
                <a:solidFill>
                  <a:schemeClr val="tx1"/>
                </a:solidFill>
                <a:latin typeface="Arial" panose="020B0604020202020204" pitchFamily="34" charset="0"/>
                <a:ea typeface="楷体_GB2312" pitchFamily="49" charset="-122"/>
              </a:defRPr>
            </a:lvl1pPr>
            <a:lvl2pPr marL="742950" indent="-285750">
              <a:defRPr sz="2800">
                <a:solidFill>
                  <a:schemeClr val="tx1"/>
                </a:solidFill>
                <a:latin typeface="Arial" panose="020B0604020202020204" pitchFamily="34" charset="0"/>
                <a:ea typeface="楷体_GB2312" pitchFamily="49" charset="-122"/>
              </a:defRPr>
            </a:lvl2pPr>
            <a:lvl3pPr marL="1143000" indent="-228600">
              <a:defRPr sz="2800">
                <a:solidFill>
                  <a:schemeClr val="tx1"/>
                </a:solidFill>
                <a:latin typeface="Arial" panose="020B0604020202020204" pitchFamily="34" charset="0"/>
                <a:ea typeface="楷体_GB2312" pitchFamily="49" charset="-122"/>
              </a:defRPr>
            </a:lvl3pPr>
            <a:lvl4pPr marL="1600200" indent="-228600">
              <a:defRPr sz="2800">
                <a:solidFill>
                  <a:schemeClr val="tx1"/>
                </a:solidFill>
                <a:latin typeface="Arial" panose="020B0604020202020204" pitchFamily="34" charset="0"/>
                <a:ea typeface="楷体_GB2312" pitchFamily="49" charset="-122"/>
              </a:defRPr>
            </a:lvl4pPr>
            <a:lvl5pPr marL="2057400" indent="-228600">
              <a:defRPr sz="2800">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9pPr>
          </a:lstStyle>
          <a:p>
            <a:r>
              <a:rPr lang="zh-CN" altLang="en-US" b="1" dirty="0" smtClean="0">
                <a:solidFill>
                  <a:srgbClr val="FFFFFF"/>
                </a:solidFill>
                <a:latin typeface="Arial"/>
                <a:ea typeface="微软雅黑"/>
              </a:rPr>
              <a:t>创建</a:t>
            </a:r>
            <a:r>
              <a:rPr lang="zh-CN" altLang="en-US" b="1" dirty="0">
                <a:solidFill>
                  <a:srgbClr val="FFFFFF"/>
                </a:solidFill>
                <a:latin typeface="Arial"/>
                <a:ea typeface="微软雅黑"/>
              </a:rPr>
              <a:t>供应商账户</a:t>
            </a:r>
          </a:p>
        </p:txBody>
      </p:sp>
      <p:sp>
        <p:nvSpPr>
          <p:cNvPr id="9" name="TextBox 2"/>
          <p:cNvSpPr txBox="1">
            <a:spLocks noChangeArrowheads="1"/>
          </p:cNvSpPr>
          <p:nvPr/>
        </p:nvSpPr>
        <p:spPr bwMode="auto">
          <a:xfrm>
            <a:off x="323528" y="910630"/>
            <a:ext cx="72167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7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5146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9718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4290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8862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a:buNone/>
            </a:pPr>
            <a:r>
              <a:rPr lang="zh-CN" altLang="zh-CN" sz="1600" dirty="0">
                <a:latin typeface="微软雅黑" panose="020B0503020204020204" pitchFamily="34" charset="-122"/>
              </a:rPr>
              <a:t>跳转进入填写企业信息界面，填写企业信息。</a:t>
            </a:r>
          </a:p>
        </p:txBody>
      </p:sp>
      <p:sp>
        <p:nvSpPr>
          <p:cNvPr id="6" name="TextBox 2"/>
          <p:cNvSpPr txBox="1">
            <a:spLocks noChangeArrowheads="1"/>
          </p:cNvSpPr>
          <p:nvPr/>
        </p:nvSpPr>
        <p:spPr bwMode="auto">
          <a:xfrm>
            <a:off x="323528" y="4289371"/>
            <a:ext cx="80648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7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5146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9718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4290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8862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a:buNone/>
            </a:pPr>
            <a:r>
              <a:rPr lang="zh-CN" altLang="zh-CN" sz="1200" dirty="0">
                <a:latin typeface="微软雅黑" panose="020B0503020204020204" pitchFamily="34" charset="-122"/>
              </a:rPr>
              <a:t>红色框标注的为必填字段，依据要求诚信依次填写登记信息（三证信息和附件）、联系人信息、业务信息和许可证信息，之后点击</a:t>
            </a:r>
            <a:r>
              <a:rPr lang="zh-CN" altLang="zh-CN" sz="1200" dirty="0" smtClean="0">
                <a:latin typeface="微软雅黑" panose="020B0503020204020204" pitchFamily="34" charset="-122"/>
              </a:rPr>
              <a:t>“下一步”</a:t>
            </a:r>
            <a:endParaRPr lang="zh-CN" altLang="zh-CN" sz="1200" dirty="0">
              <a:ea typeface="宋体" panose="02010600030101010101" pitchFamily="2" charset="-122"/>
            </a:endParaRPr>
          </a:p>
        </p:txBody>
      </p:sp>
      <p:pic>
        <p:nvPicPr>
          <p:cNvPr id="8"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347119"/>
            <a:ext cx="7236544" cy="281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114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31800" y="339502"/>
            <a:ext cx="6276159" cy="523220"/>
          </a:xfrm>
          <a:prstGeom prst="rect">
            <a:avLst/>
          </a:prstGeom>
          <a:solidFill>
            <a:srgbClr val="136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800">
                <a:solidFill>
                  <a:schemeClr val="tx1"/>
                </a:solidFill>
                <a:latin typeface="Arial" panose="020B0604020202020204" pitchFamily="34" charset="0"/>
                <a:ea typeface="楷体_GB2312" pitchFamily="49" charset="-122"/>
              </a:defRPr>
            </a:lvl1pPr>
            <a:lvl2pPr marL="742950" indent="-285750">
              <a:defRPr sz="2800">
                <a:solidFill>
                  <a:schemeClr val="tx1"/>
                </a:solidFill>
                <a:latin typeface="Arial" panose="020B0604020202020204" pitchFamily="34" charset="0"/>
                <a:ea typeface="楷体_GB2312" pitchFamily="49" charset="-122"/>
              </a:defRPr>
            </a:lvl2pPr>
            <a:lvl3pPr marL="1143000" indent="-228600">
              <a:defRPr sz="2800">
                <a:solidFill>
                  <a:schemeClr val="tx1"/>
                </a:solidFill>
                <a:latin typeface="Arial" panose="020B0604020202020204" pitchFamily="34" charset="0"/>
                <a:ea typeface="楷体_GB2312" pitchFamily="49" charset="-122"/>
              </a:defRPr>
            </a:lvl3pPr>
            <a:lvl4pPr marL="1600200" indent="-228600">
              <a:defRPr sz="2800">
                <a:solidFill>
                  <a:schemeClr val="tx1"/>
                </a:solidFill>
                <a:latin typeface="Arial" panose="020B0604020202020204" pitchFamily="34" charset="0"/>
                <a:ea typeface="楷体_GB2312" pitchFamily="49" charset="-122"/>
              </a:defRPr>
            </a:lvl4pPr>
            <a:lvl5pPr marL="2057400" indent="-228600">
              <a:defRPr sz="2800">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楷体_GB2312" pitchFamily="49" charset="-122"/>
              </a:defRPr>
            </a:lvl9pPr>
          </a:lstStyle>
          <a:p>
            <a:r>
              <a:rPr lang="zh-CN" altLang="en-US" b="1" dirty="0" smtClean="0">
                <a:solidFill>
                  <a:srgbClr val="FFFFFF"/>
                </a:solidFill>
                <a:latin typeface="Arial"/>
                <a:ea typeface="微软雅黑"/>
              </a:rPr>
              <a:t>创建</a:t>
            </a:r>
            <a:r>
              <a:rPr lang="zh-CN" altLang="en-US" b="1" dirty="0">
                <a:solidFill>
                  <a:srgbClr val="FFFFFF"/>
                </a:solidFill>
                <a:latin typeface="Arial"/>
                <a:ea typeface="微软雅黑"/>
              </a:rPr>
              <a:t>供应商账户</a:t>
            </a:r>
          </a:p>
        </p:txBody>
      </p:sp>
      <p:sp>
        <p:nvSpPr>
          <p:cNvPr id="9" name="TextBox 2"/>
          <p:cNvSpPr txBox="1">
            <a:spLocks noChangeArrowheads="1"/>
          </p:cNvSpPr>
          <p:nvPr/>
        </p:nvSpPr>
        <p:spPr bwMode="auto">
          <a:xfrm>
            <a:off x="375402" y="2135898"/>
            <a:ext cx="83529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7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5pPr>
            <a:lvl6pPr marL="25146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6pPr>
            <a:lvl7pPr marL="29718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7pPr>
            <a:lvl8pPr marL="34290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8pPr>
            <a:lvl9pPr marL="3886200" indent="-228600" defTabSz="1019175"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微软雅黑" panose="020B0503020204020204" pitchFamily="34" charset="-122"/>
              </a:defRPr>
            </a:lvl9pPr>
          </a:lstStyle>
          <a:p>
            <a:pPr>
              <a:buNone/>
            </a:pPr>
            <a:r>
              <a:rPr lang="zh-CN" altLang="zh-CN" sz="1400" dirty="0">
                <a:latin typeface="微软雅黑" panose="020B0503020204020204" pitchFamily="34" charset="-122"/>
              </a:rPr>
              <a:t>全部填写完成后点击下一步，进入企业信息确认页面，检查填写的信息，信息无误后，点击页面最下方的“提交”。</a:t>
            </a:r>
          </a:p>
        </p:txBody>
      </p:sp>
      <p:pic>
        <p:nvPicPr>
          <p:cNvPr id="8"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38" y="1392770"/>
            <a:ext cx="84963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332" y="2707615"/>
            <a:ext cx="85582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75332" y="4340437"/>
            <a:ext cx="8064896" cy="307777"/>
          </a:xfrm>
          <a:prstGeom prst="rect">
            <a:avLst/>
          </a:prstGeom>
        </p:spPr>
        <p:txBody>
          <a:bodyPr wrap="square">
            <a:spAutoFit/>
          </a:bodyPr>
          <a:lstStyle/>
          <a:p>
            <a:pPr>
              <a:buFont typeface="Arial" panose="020B0604020202020204" pitchFamily="34" charset="0"/>
              <a:buNone/>
            </a:pPr>
            <a:r>
              <a:rPr lang="zh-CN" altLang="zh-CN" sz="1400" dirty="0">
                <a:latin typeface="微软雅黑" panose="020B0503020204020204" pitchFamily="34" charset="-122"/>
                <a:ea typeface="微软雅黑" panose="020B0503020204020204" pitchFamily="34" charset="-122"/>
              </a:rPr>
              <a:t>最后进入等待审批，检查邮箱查收账号等相关信息</a:t>
            </a:r>
          </a:p>
        </p:txBody>
      </p:sp>
    </p:spTree>
    <p:extLst>
      <p:ext uri="{BB962C8B-B14F-4D97-AF65-F5344CB8AC3E}">
        <p14:creationId xmlns:p14="http://schemas.microsoft.com/office/powerpoint/2010/main" val="1932040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自定义 1">
      <a:dk1>
        <a:srgbClr val="0046AA"/>
      </a:dk1>
      <a:lt1>
        <a:sysClr val="window" lastClr="FFFFFF"/>
      </a:lt1>
      <a:dk2>
        <a:srgbClr val="1F497D"/>
      </a:dk2>
      <a:lt2>
        <a:srgbClr val="EEECE1"/>
      </a:lt2>
      <a:accent1>
        <a:srgbClr val="0046AA"/>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自定义 1">
    <a:dk1>
      <a:srgbClr val="0046AA"/>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3262</TotalTime>
  <Words>1330</Words>
  <Application>Microsoft Office PowerPoint</Application>
  <PresentationFormat>全屏显示(16:9)</PresentationFormat>
  <Paragraphs>124</Paragraphs>
  <Slides>29</Slides>
  <Notes>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29</vt:i4>
      </vt:variant>
    </vt:vector>
  </HeadingPairs>
  <TitlesOfParts>
    <vt:vector size="45" baseType="lpstr">
      <vt:lpstr>Arial Unicode MS</vt:lpstr>
      <vt:lpstr>Fedra Sans Std Light</vt:lpstr>
      <vt:lpstr>Lantinghei SC Heavy</vt:lpstr>
      <vt:lpstr>Whitney-Bold</vt:lpstr>
      <vt:lpstr>Whitney-Book</vt:lpstr>
      <vt:lpstr>Whitney-BookSC</vt:lpstr>
      <vt:lpstr>Whitney-Light</vt:lpstr>
      <vt:lpstr>Whitney-Semibold</vt:lpstr>
      <vt:lpstr>方正兰亭黑简体</vt:lpstr>
      <vt:lpstr>黑体</vt:lpstr>
      <vt:lpstr>宋体</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tclsevers</dc:creator>
  <cp:lastModifiedBy>Qing Jiang(蒋晴)</cp:lastModifiedBy>
  <cp:revision>522</cp:revision>
  <dcterms:created xsi:type="dcterms:W3CDTF">2014-12-22T07:36:31Z</dcterms:created>
  <dcterms:modified xsi:type="dcterms:W3CDTF">2018-01-24T07:42:26Z</dcterms:modified>
</cp:coreProperties>
</file>